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Nuni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015169F-CA26-4293-A6A9-601427C53551}">
  <a:tblStyle styleId="{5015169F-CA26-4293-A6A9-601427C535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Nuni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Nunito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5f47deed04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5f47deed04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5d6b8b3e1a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5d6b8b3e1a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534648673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534648673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5d6b8b3e1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5d6b8b3e1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5f47deed0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5f47deed0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5f47deed0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5f47deed0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5f47deed04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5f47deed0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5f47deed04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5f47deed0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5f47deed0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5f47deed0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5f47deed0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5f47deed0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850500" y="1515650"/>
            <a:ext cx="7443000" cy="189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de" sz="4800">
                <a:highlight>
                  <a:schemeClr val="dk1"/>
                </a:highlight>
              </a:rPr>
              <a:t>Esperanto online:</a:t>
            </a:r>
            <a:endParaRPr b="1" sz="4800">
              <a:highlight>
                <a:schemeClr val="dk1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de" sz="4800">
                <a:highlight>
                  <a:schemeClr val="dk1"/>
                </a:highlight>
              </a:rPr>
              <a:t>20 Fragen – 20 demandoj</a:t>
            </a:r>
            <a:endParaRPr b="1" sz="48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t/>
            </a:r>
            <a:endParaRPr b="1" sz="1700">
              <a:highlight>
                <a:srgbClr val="EEEEEE"/>
              </a:highlight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000000"/>
                </a:solidFill>
              </a:rPr>
              <a:t>Ferenc (Francisko) Szilágyi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Zwanzig Fragen – dudek demandoj (4)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0" name="Google Shape;190;p2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graphicFrame>
        <p:nvGraphicFramePr>
          <p:cNvPr id="191" name="Google Shape;191;p22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{5015169F-CA26-4293-A6A9-601427C53551}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lernas Esperanton,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ĉar ĝi estas facila lingvo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Kial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vi lernas Esperanton?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Sep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homoj sidis en la ĉambrego.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Kiom da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homoj sidis en la ĉambro?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vidis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vian fianĉinon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Kiun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vi vidis?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Oni atendis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la ministrojn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Kiun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oni atendis?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La invititaj gastoj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ne venis precize.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Kiu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ne venis precize?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197" name="Google Shape;197;p23"/>
          <p:cNvPicPr preferRelativeResize="0"/>
          <p:nvPr/>
        </p:nvPicPr>
        <p:blipFill rotWithShape="1">
          <a:blip r:embed="rId3">
            <a:alphaModFix/>
          </a:blip>
          <a:srcRect b="27219" l="0" r="0" t="27224"/>
          <a:stretch/>
        </p:blipFill>
        <p:spPr>
          <a:xfrm>
            <a:off x="1253676" y="1721425"/>
            <a:ext cx="6636648" cy="1700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Quelle:</a:t>
            </a:r>
            <a:r>
              <a:rPr lang="de" sz="15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de" sz="16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Szilágyi, Dr. Ferenc: </a:t>
            </a:r>
            <a:r>
              <a:rPr b="1" lang="de" sz="16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Ellernu!</a:t>
            </a:r>
            <a:r>
              <a:rPr lang="de" sz="16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 Progresa kurso de Esperanto. Budapest: Literatura Mondo 1937.</a:t>
            </a:r>
            <a:endParaRPr sz="16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Zwanzig Fragen – dudek demandoj (1)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graphicFrame>
        <p:nvGraphicFramePr>
          <p:cNvPr id="142" name="Google Shape;142;p15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{5015169F-CA26-4293-A6A9-601427C53551}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estas la bofrato de tiu sinjoro.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estas vi?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estas kuracisto.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estas vi?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La ĉambro estas tre granda kaj belega.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estas la ĉambro?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vidis hodiaŭ tre grandan ŝipon.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vi vidis?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Mia amiko trovis monujon.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trovis via amiko?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Zwanzig Fragen – dudek demandoj (1)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1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graphicFrame>
        <p:nvGraphicFramePr>
          <p:cNvPr id="149" name="Google Shape;149;p16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{5015169F-CA26-4293-A6A9-601427C53551}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estas la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bofrato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de tiu sinjoro.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Kiu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estas vi?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estas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kuracisto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Kio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estas vi?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La ĉambro estas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tre granda kaj belega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Kia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estas la ĉambro?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vidis hodiaŭ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tre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grandan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ŝipon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Kion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vi vidis?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Mia amiko trovis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monujon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Kion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trovis via amiko?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Zwanzig Fragen – dudek demandoj (2)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5" name="Google Shape;155;p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graphicFrame>
        <p:nvGraphicFramePr>
          <p:cNvPr id="156" name="Google Shape;156;p17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{5015169F-CA26-4293-A6A9-601427C53551}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Ĉi tiuj rozoj estis vere belaj.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estas ĉi tiuj rozoj?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Oni konstruis grandajn domojn.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domojn oni konstruis?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La infano estas mia.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infano estas tiu?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Lia edzino kantas tre bele.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kantas lia edzino?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Dankon, mi fartas bone.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vi fartas?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Zwanzig Fragen – dudek demandoj (2)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2" name="Google Shape;162;p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graphicFrame>
        <p:nvGraphicFramePr>
          <p:cNvPr id="163" name="Google Shape;163;p18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{5015169F-CA26-4293-A6A9-601427C53551}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Ĉi tiuj rozoj estis vere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belaj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Kiaj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estas ĉi tiuj rozoj?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Oni konstruis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grandajn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domojn.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Kiajn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domojn oni konstruis?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La infano estas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mia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Kies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infano estas tiu?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Lia edzino kantas tre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bele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Kiel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kantas lia edzino?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Dankon, mi fartas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bone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Kiel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vi fartas?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Zwanzig Fragen – dudek demandoj (3)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9" name="Google Shape;169;p1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graphicFrame>
        <p:nvGraphicFramePr>
          <p:cNvPr id="170" name="Google Shape;170;p19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{5015169F-CA26-4293-A6A9-601427C53551}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renkontis lin en la sportejo.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vi renkontis lin?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Poste ni iris hejmen.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vi iris?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Mia patro alvenis el Londono.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 alvenis?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 alvenis hodiaŭ matene.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 alvenis?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 estas redaktoro jam de du jaroj.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 estas redaktoro?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Zwanzig Fragen – dudek demandoj (3)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6" name="Google Shape;176;p2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graphicFrame>
        <p:nvGraphicFramePr>
          <p:cNvPr id="177" name="Google Shape;177;p20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{5015169F-CA26-4293-A6A9-601427C53551}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renkontis lin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en la sportejo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Kie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vi renkontis lin?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Poste ni iris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hejmen.</a:t>
                      </a:r>
                      <a:endParaRPr>
                        <a:solidFill>
                          <a:srgbClr val="CC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Kien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vi iris?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Mia patro alvenis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el Londono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 kie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li alvenis?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 alvenis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hodiaŭ matene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Kiam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li alvenis?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 estas redaktoro jam </a:t>
                      </a: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 du jaroj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 kiam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li estas redaktoro?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Zwanzig Fragen – dudek demandoj (4)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3" name="Google Shape;183;p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graphicFrame>
        <p:nvGraphicFramePr>
          <p:cNvPr id="184" name="Google Shape;184;p21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{5015169F-CA26-4293-A6A9-601427C53551}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lernas Esperanton, ĉar ĝi estas facila lingvo.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vi lernas Esperanton?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Sep homoj sidis en la ĉambrego.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homoj sidis en la ĉambro?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 vidis vian fianĉinon.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vi vidis?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Oni atendis la ministrojn.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oni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atendis?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La invititaj gastoj ne venis precize.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ne venis precize?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