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embeddedFontLst>
    <p:embeddedFont>
      <p:font typeface="Nunito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Nunito-bold.fntdata"/><Relationship Id="rId14" Type="http://schemas.openxmlformats.org/officeDocument/2006/relationships/slide" Target="slides/slide9.xml"/><Relationship Id="rId36" Type="http://schemas.openxmlformats.org/officeDocument/2006/relationships/font" Target="fonts/Nunito-regular.fntdata"/><Relationship Id="rId17" Type="http://schemas.openxmlformats.org/officeDocument/2006/relationships/slide" Target="slides/slide12.xml"/><Relationship Id="rId39" Type="http://schemas.openxmlformats.org/officeDocument/2006/relationships/font" Target="fonts/Nunito-boldItalic.fntdata"/><Relationship Id="rId16" Type="http://schemas.openxmlformats.org/officeDocument/2006/relationships/slide" Target="slides/slide11.xml"/><Relationship Id="rId38" Type="http://schemas.openxmlformats.org/officeDocument/2006/relationships/font" Target="fonts/Nunito-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77ecf9444e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77ecf9444e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77ecf9444e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77ecf9444e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77ecf9444e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77ecf9444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77ecf9444e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77ecf9444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77ecf9444e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77ecf9444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77ecf9444e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277ecf9444e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77ecf9444e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277ecf9444e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77ecf9444e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277ecf9444e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77ecf9444e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277ecf9444e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77ecf9444e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277ecf9444e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534648673b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534648673b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77ecf9444e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277ecf9444e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77ecf9444e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277ecf9444e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77ecf9444e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277ecf9444e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77ecf9444e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277ecf9444e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277ecf9444e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277ecf9444e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77ecf9444e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277ecf9444e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277ecf9444e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277ecf9444e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77ecf9444e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277ecf9444e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77ecf9444e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277ecf9444e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77ecf9444e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277ecf9444e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77ecf9444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277ecf9444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25a724aeca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25a724aeca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77ecf9444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77ecf9444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77ecf9444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77ecf9444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77ecf9444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77ecf9444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77ecf9444e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77ecf9444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77ecf9444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77ecf9444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77ecf9444e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77ecf9444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850500" y="1515650"/>
            <a:ext cx="7443000" cy="189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de" sz="4800">
                <a:highlight>
                  <a:schemeClr val="dk1"/>
                </a:highlight>
              </a:rPr>
              <a:t>Vertiefung und Übung:</a:t>
            </a:r>
            <a:endParaRPr b="1" sz="4800">
              <a:highlight>
                <a:schemeClr val="dk1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b="1" lang="de" sz="4800">
                <a:highlight>
                  <a:schemeClr val="dk1"/>
                </a:highlight>
              </a:rPr>
              <a:t>Das Alphabet</a:t>
            </a:r>
            <a:endParaRPr b="1" sz="4800">
              <a:highlight>
                <a:schemeClr val="dk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t/>
            </a:r>
            <a:endParaRPr b="1" sz="1700">
              <a:highlight>
                <a:srgbClr val="EEEEEE"/>
              </a:highlight>
            </a:endParaRPr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" sz="1800">
                <a:solidFill>
                  <a:srgbClr val="000000"/>
                </a:solidFill>
              </a:rPr>
              <a:t>Michael Lennartz</a:t>
            </a:r>
            <a:endParaRPr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Ĝ</a:t>
            </a:r>
            <a:r>
              <a:rPr lang="de" sz="1500">
                <a:latin typeface="Georgia"/>
                <a:ea typeface="Georgia"/>
                <a:cs typeface="Georgia"/>
                <a:sym typeface="Georgia"/>
              </a:rPr>
              <a:t> 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ĝ – wie »dsch« in Gentleman: ĝangalo (Dschungel, Aussprache wie dschan-galo)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. ĝ und ĉ dürfen in der Aussprache nicht verwechselt werden.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ĝard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 (Garten, wie »dschardäno« sprechen), ĝir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fo (Giraffe)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183" name="Google Shape;183;p2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3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wie in der deutschen Sprache.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hav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 (Hafen, wie »haw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ä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no« aussprechen), horiz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nto (z = summendes s), hospit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lo, hot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lo, h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fo, h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ndo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189" name="Google Shape;189;p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4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Ĥ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ĥ – deutsches »ch« wie in Dach: jaĥto (Yacht, Jacht); niemals wie in »Pech«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ĥa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so (Chaos), ĥol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ro (Cholera).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195" name="Google Shape;195;p2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wie in der deutschen Sprache. 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36000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Nebeneinander stehende Vokale (a, e, i, o, u) werden getrennt gesprochen, zum Beispiel al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-o (Allee), di-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no (Göttin), sc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-i (wissen), sci-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ro (Eichhörnchen). »ie« ist kein lang gesprochenes »i«: bi-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no (Bauernhof, Landgut), pi-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do (Fuß), mi-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no (Miene).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ind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kso (Index), industr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 (i-o getrennt sprechen), ins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kto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201" name="Google Shape;201;p2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6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J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wie in der deutschen Sprache. 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janu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ro, j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ro (Jahr), jun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o, jul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207" name="Google Shape;207;p2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7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Ĵ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ĵ – ein stimmhaftes »sch« gesprochen wie das »j« in Journal (ĵurn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lo). Wir finden den gleichen Laut in »Etage«, »Massage« und »Genie«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. ĵ und ŝ dürfen in der Aussprache nicht verwechselt werden.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ĵ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ngli (etwas jonglieren, achten Sie auf die Aussprache des »ĵ« am Wortanfang und auf die getrennte Aussprache n-g), ĵurnalisto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213" name="Google Shape;213;p2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8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K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wie in der deutschen Sprache. 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kak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o, k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lko, kamelo, kan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lo, karav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no, k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rto, katal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go, k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rno, kl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ra, kn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bo, kol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go, komisi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 (Kommission, komisi-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-no, nicht »komisjono« aussprechen), kom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do, kompan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 (i-o getrennt sprechen), komp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so, kont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ro, k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rbo, korid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ro, k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rko, krokod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lo, kr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219" name="Google Shape;219;p2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9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L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wie in der deutschen Sprache. 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mpo, 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ndo, 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rni (etwas lernen), leŭten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nto, limon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do, lin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 (i-o getrennt sprechen), lokomot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vo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225" name="Google Shape;225;p2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0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M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wie in der deutschen Sprache. 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marcip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no, m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jo (der Monat Mai), marmel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do, m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rto (der Monat März), maŝ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no, matr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co, m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lki (etwas melken), melod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 (i-o getrennt sprechen), met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lo, m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lda, mili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rdo, mil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ono, min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to, mis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 (Mission, nicht »misjo« aussprechen, i-o getrennt sprechen), mod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rna, mon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231" name="Google Shape;231;p3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1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N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wie in der deutschen Sprache. »ng« und »nk« spricht man nicht nasal wie in Angel, Bank, Onkel, sondern ebenfalls getrennt wie in An-gebot oder An-kauf: san-kta (heilig), lin-gvo (Sprache), an-glo (Engländer).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nac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 (Nation, nicht »natsjo« aussprechen, i-o getrennt sprechen), nat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ro, n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sto, nov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mbro, nur, nun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237" name="Google Shape;237;p3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500">
                <a:latin typeface="Georgia"/>
                <a:ea typeface="Georgia"/>
                <a:cs typeface="Georgia"/>
                <a:sym typeface="Georgia"/>
              </a:rPr>
              <a:t> 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a – wie in »Fass«: akrobato (Akrobat). 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36000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Nebeneinander stehende Vokale (a, e, i, o, u) werden getrennt gesprochen, zum Beispiel al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-o (Allee), di-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no (Göttin), sc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-i (wissen), sci-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ro (Eichhörnchen).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36000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absol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ta, admir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lo, adr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so, af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ro, Afr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ko, akadem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 (i-o getrennt sprechen), Amer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ko, apar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to, apet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to, apot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ko, apr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lo, aŭdi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nco (i-e getrennt sprechen), aŭg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sto (der Monat August), Aŭstral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 (i-o getrennt sprechen), aŭtom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to, Az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 (z = summendes s, i-o getrennt sprechen).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135" name="Google Shape;135;p1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2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wie in der deutschen Sprache zum Beispiel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 in »Hocke«: ori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nto (Orient, Osten; i-e getrennt sprechen).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36000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Nebeneinander stehende Vokale (a, e, i, o, u) werden getrennt gesprochen, zum Beispiel al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-o (Allee), di-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no (Göttin), sc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-i (wissen), sci-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ro (Eichhörnchen).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oce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no, okt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bro, or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nĝo (wie »or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ndscho«)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243" name="Google Shape;243;p3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3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P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wie in der deutschen Sprache. »ph« wird niemals zu »f«, sondern bleibt immer p-h. b und p dürfen in der Aussprache nicht verwechselt werden.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pal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co, pant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flo, p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rko, perf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kta, p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rlo, pers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no, pist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lo, pl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 (der Plan), p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ŝto (die Post), pr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nco, progr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mo, pud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ngo (pud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n-go), p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nkto (p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n-kto)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249" name="Google Shape;249;p3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4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r – leicht rollend, wie es oft in Norddeutschland gesprochen wird (r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zo, tr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n-ki).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do, 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ndo, regim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nto, 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sto, rom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no, 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zo (z = summendes s wie in Rose)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255" name="Google Shape;255;p3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5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S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s – wie das deutsche »ss« in »Wasser«, »lassen« oder »ß«: smaragdo (Smaragd), lasi (lassen) und mit dem gleichen Laut </a:t>
            </a:r>
            <a:r>
              <a:rPr i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sako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 (ßako, Sack)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. s und z dürfen in der Aussprache nicht verwechselt werden.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36000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»sp« und »st« werden wie »ßp« beziehungsweise »ßt« gesprochen, niemals wie »ŝp« oder »ŝt«.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sal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to, sek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ndo (wie ßäkundo), s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ndi (etwas senden), sept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mbro, sign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lo, sold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to, stac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 (i-o getrennt sprechen), st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ngo (beachten Sie: stan-go), stud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nto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261" name="Google Shape;261;p3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6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Ŝ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ŝ – wie das deutsche »sch« in »Schiff« oder »Maschine«: ŝpari (sparen), ŝtalo (Stahl)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. ĵ und ŝ dürfen in der Aussprache nicht verwechselt werden.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ŝ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fo, ŝ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aŭ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mo, ŝ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ldo, ŝ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po (Schiff), ŝn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ro, ŝt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fo, ŝ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ltro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267" name="Google Shape;267;p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7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wie in der deutschen Sprache, d und t dürfen in der Aussprache nicht verwechselt werden.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go, tap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to, te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tro, telef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no, telegr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fo, 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 (Tee, deutlich trennen: tä-o), termom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tro, tom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to, 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rto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273" name="Google Shape;273;p3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8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wie in der deutschen Sprache (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»unter«)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36000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Nebeneinander stehende Vokale (a, e, i, o, u) werden getrennt gesprochen, zum Beispiel al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-o (Allee), di-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no (Göttin), sc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-i (wissen), sci-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ro (Eichhörnchen).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lmo, unif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rmo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279" name="Google Shape;279;p3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9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Ŭ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Das ŭ kommt nur in den Verbindungen aŭ und eŭ vor. aŭ wird wie das deutsche »au« gesprochen, eŭ wie ein »e« mit nachklingendem »u«. Beide Verbindungen bilden jeweils eine Silbe.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de" sz="1425" u="sng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aŭ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di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nco (i-e getrennt sprechen), </a:t>
            </a:r>
            <a:r>
              <a:rPr lang="de" sz="1425" u="sng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aŭ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g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sto (der Monat August), </a:t>
            </a:r>
            <a:r>
              <a:rPr lang="de" sz="1425" u="sng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Aŭ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stral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 (i-o getrennt sprechen), </a:t>
            </a:r>
            <a:r>
              <a:rPr b="1" lang="de" sz="1425" u="sng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aŭ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to, l</a:t>
            </a:r>
            <a:r>
              <a:rPr lang="de" sz="1425" u="sng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eŭ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ten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nto (Leutnant), ŝr</a:t>
            </a:r>
            <a:r>
              <a:rPr b="1" lang="de" sz="1425" u="sng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aŭ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bo.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285" name="Google Shape;285;p3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0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V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v – wie das deutsche »w«: vorto (Wort), niemals wie »f«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vag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no, v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to (2 Bedeutungen: Watte, Maßeinheit Watt), vet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ro (wie wät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ä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ro), v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ntro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291" name="Google Shape;291;p4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1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Z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z – wie das stimmhafte (</a:t>
            </a:r>
            <a:r>
              <a:rPr i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summende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) »s« in Rose, summen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. s und z dürfen in der Aussprache nicht verwechselt werden.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z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bro (Zebra), z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 (Zone, Gürtel), z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rgo (Sorge), z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mi (summen)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297" name="Google Shape;297;p4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B</a:t>
            </a:r>
            <a:r>
              <a:rPr lang="de" sz="1500">
                <a:latin typeface="Georgia"/>
                <a:ea typeface="Georgia"/>
                <a:cs typeface="Georgia"/>
                <a:sym typeface="Georgia"/>
              </a:rPr>
              <a:t> 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wie in der deutschen Sprache, 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b und p dürfen in der Aussprache nicht verwechselt werden.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balk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no, ban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no, bater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 (i-o getrennt sprechen), baz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ro (z = summendes s wie in Basar), benz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 (z = summendes s), b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ldo, bl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nda, bl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nda, br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sto, but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ro.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141" name="Google Shape;141;p1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pic>
        <p:nvPicPr>
          <p:cNvPr id="303" name="Google Shape;303;p42"/>
          <p:cNvPicPr preferRelativeResize="0"/>
          <p:nvPr/>
        </p:nvPicPr>
        <p:blipFill rotWithShape="1">
          <a:blip r:embed="rId3">
            <a:alphaModFix/>
          </a:blip>
          <a:srcRect b="27219" l="0" r="0" t="27224"/>
          <a:stretch/>
        </p:blipFill>
        <p:spPr>
          <a:xfrm>
            <a:off x="1253676" y="1721425"/>
            <a:ext cx="6636648" cy="1700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C</a:t>
            </a:r>
            <a:r>
              <a:rPr lang="de" sz="1500">
                <a:latin typeface="Georgia"/>
                <a:ea typeface="Georgia"/>
                <a:cs typeface="Georgia"/>
                <a:sym typeface="Georgia"/>
              </a:rPr>
              <a:t> 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c – wie »ts« oder »z«: citrono (Zitrone)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c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ro (Zar), ceremon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 (i-o getrennt sprechen), cif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ro, cig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ro, cigar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do, citr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no, c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lo (Längeneinheit Zoll)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147" name="Google Shape;147;p1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Ĉ</a:t>
            </a:r>
            <a:r>
              <a:rPr lang="de" sz="1500">
                <a:latin typeface="Georgia"/>
                <a:ea typeface="Georgia"/>
                <a:cs typeface="Georgia"/>
                <a:sym typeface="Georgia"/>
              </a:rPr>
              <a:t> 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ĉ – wie »tsch« in »deutsch«, Tscheche: ĉeĥo (ĥ wie das »ch« in »Dach« aussprechen, nicht wie in dem deutschen Wort »Tsche</a:t>
            </a:r>
            <a:r>
              <a:rPr lang="de" sz="1425" u="sng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ch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e« oder in »Pe</a:t>
            </a:r>
            <a:r>
              <a:rPr lang="de" sz="1425" u="sng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ch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«)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. ĝ und ĉ dürfen in der Aussprache nicht verwechselt werden.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ĉ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fo (Chef), ĉokol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do (Schokolade, mit »tsch« am Wortanfang!)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153" name="Google Shape;153;p1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D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wie in der deutschen Sprache, 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d und t dürfen in der Aussprache nicht verwechselt werden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d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aŭ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ri (dauern, andauern), dec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mbro, delik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ta, dial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kto, dokt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ro, d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rno, d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ŝo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159" name="Google Shape;159;p1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9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500">
                <a:latin typeface="Georgia"/>
                <a:ea typeface="Georgia"/>
                <a:cs typeface="Georgia"/>
                <a:sym typeface="Georgia"/>
              </a:rPr>
              <a:t> 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e – wie »ä« in Bett: bero (Beere, Aussprache wie bäro).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36000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Nebeneinander stehende Vokale (a, e, i, o, u) werden getrennt gesprochen, zum Beispiel al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-o (Allee), fe-</a:t>
            </a: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no (Fee). 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eg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la, eksperim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nto, ekstr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ma, elef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nto, eleg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nta, Eŭr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po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165" name="Google Shape;165;p1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0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</a:t>
            </a:r>
            <a:r>
              <a:rPr lang="de" sz="1500">
                <a:latin typeface="Georgia"/>
                <a:ea typeface="Georgia"/>
                <a:cs typeface="Georgia"/>
                <a:sym typeface="Georgia"/>
              </a:rPr>
              <a:t> 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wie in der deutschen Sprache.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fabr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ko, fad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no, f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lko, famil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 (i-o getrennt sprechen), febru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ro, fig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ro, f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ŝo, fl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go, f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rmo, fr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mda, fr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sto, f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ŝi (etwas vermasseln, pfuschen)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171" name="Google Shape;171;p2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1"/>
          <p:cNvSpPr txBox="1"/>
          <p:nvPr>
            <p:ph idx="1" type="body"/>
          </p:nvPr>
        </p:nvSpPr>
        <p:spPr>
          <a:xfrm>
            <a:off x="819150" y="681200"/>
            <a:ext cx="7505700" cy="38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de" sz="24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G</a:t>
            </a:r>
            <a:r>
              <a:rPr lang="de" sz="1500">
                <a:latin typeface="Georgia"/>
                <a:ea typeface="Georgia"/>
                <a:cs typeface="Georgia"/>
                <a:sym typeface="Georgia"/>
              </a:rPr>
              <a:t> </a:t>
            </a:r>
            <a:endParaRPr sz="1525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Aussprache</a:t>
            </a:r>
            <a:r>
              <a:rPr lang="de" sz="1425">
                <a:solidFill>
                  <a:srgbClr val="A61C00"/>
                </a:solidFill>
                <a:latin typeface="Georgia"/>
                <a:ea typeface="Georgia"/>
                <a:cs typeface="Georgia"/>
                <a:sym typeface="Georgia"/>
              </a:rPr>
              <a:t>: wie in der deutschen Sprache.</a:t>
            </a:r>
            <a:endParaRPr sz="1425">
              <a:solidFill>
                <a:srgbClr val="A61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525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Übung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: 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g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so, g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sto, gl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so, gener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lo, geograf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 (i-o getrennt sprechen), gr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fo, grat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li (jemandem gratulieren), gr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ŝo (Groschen), gr</a:t>
            </a:r>
            <a:r>
              <a:rPr b="1"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po</a:t>
            </a:r>
            <a:r>
              <a:rPr lang="de" sz="1425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24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325"/>
          </a:p>
        </p:txBody>
      </p:sp>
      <p:sp>
        <p:nvSpPr>
          <p:cNvPr id="177" name="Google Shape;177;p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