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embeddedFontLst>
    <p:embeddedFont>
      <p:font typeface="Nuni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80">
          <p15:clr>
            <a:srgbClr val="747775"/>
          </p15:clr>
        </p15:guide>
        <p15:guide id="2" orient="horz" pos="84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A5E7971-B9E3-46B8-A4E1-852558A35E2D}">
  <a:tblStyle styleId="{4A5E7971-B9E3-46B8-A4E1-852558A35E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/>
        <p:guide pos="84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Nuni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Nunito-italic.fntdata"/><Relationship Id="rId30" Type="http://schemas.openxmlformats.org/officeDocument/2006/relationships/font" Target="fonts/Nunito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Nuni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5976cac0d9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5976cac0d9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5976cac0d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5976cac0d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5976cac0d9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5976cac0d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5976cac0d9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5976cac0d9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5976cac0d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5976cac0d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5976cac0d9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5976cac0d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5976cac0d9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5976cac0d9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5976cac0d9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5976cac0d9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5976cac0d9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5976cac0d9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5976cac0d9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5976cac0d9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6c26db65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6c26db65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5976cac0d9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5976cac0d9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e4e7ac476a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1e4e7ac476a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5a6fd0f4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25a6fd0f4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e47e36da4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e47e36da4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e47e36da4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e47e36da4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e47e36da4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e47e36da4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5976cac0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5976cac0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5976cac0d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5976cac0d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5976cac0d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5976cac0d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5976cac0d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5976cac0d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14.png"/><Relationship Id="rId5" Type="http://schemas.openxmlformats.org/officeDocument/2006/relationships/image" Target="../media/image6.png"/><Relationship Id="rId6" Type="http://schemas.openxmlformats.org/officeDocument/2006/relationships/image" Target="../media/image12.png"/><Relationship Id="rId7" Type="http://schemas.openxmlformats.org/officeDocument/2006/relationships/image" Target="../media/image16.png"/><Relationship Id="rId8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850500" y="1515650"/>
            <a:ext cx="7443000" cy="189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de" sz="4800">
                <a:highlight>
                  <a:schemeClr val="dk1"/>
                </a:highlight>
              </a:rPr>
              <a:t>Esperanto online:</a:t>
            </a:r>
            <a:endParaRPr b="1" sz="4800">
              <a:highlight>
                <a:schemeClr val="dk1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de" sz="4800">
                <a:highlight>
                  <a:schemeClr val="dk1"/>
                </a:highlight>
              </a:rPr>
              <a:t>Die ersten Schritte</a:t>
            </a:r>
            <a:endParaRPr b="1" sz="48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t/>
            </a:r>
            <a:endParaRPr b="1" sz="1700">
              <a:highlight>
                <a:srgbClr val="EEEEEE"/>
              </a:highlight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000000"/>
                </a:solidFill>
              </a:rPr>
              <a:t>Michael Lennartz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"/>
          <p:cNvSpPr txBox="1"/>
          <p:nvPr>
            <p:ph idx="1" type="body"/>
          </p:nvPr>
        </p:nvSpPr>
        <p:spPr>
          <a:xfrm>
            <a:off x="792000" y="726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7" name="Google Shape;207;p2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208" name="Google Shape;208;p22"/>
          <p:cNvSpPr txBox="1"/>
          <p:nvPr/>
        </p:nvSpPr>
        <p:spPr>
          <a:xfrm>
            <a:off x="4572000" y="1343600"/>
            <a:ext cx="338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Was ist das?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9" name="Google Shape;209;p22"/>
          <p:cNvSpPr txBox="1"/>
          <p:nvPr/>
        </p:nvSpPr>
        <p:spPr>
          <a:xfrm>
            <a:off x="657800" y="1343600"/>
            <a:ext cx="200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Kio estas tio?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2"/>
          <p:cNvSpPr txBox="1"/>
          <p:nvPr/>
        </p:nvSpPr>
        <p:spPr>
          <a:xfrm>
            <a:off x="4572000" y="1737200"/>
            <a:ext cx="338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Sofa,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eine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Couch)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1" name="Google Shape;2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850" y="3162421"/>
            <a:ext cx="4325525" cy="91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1993" y="1804593"/>
            <a:ext cx="3634499" cy="177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2"/>
          <p:cNvSpPr txBox="1"/>
          <p:nvPr/>
        </p:nvSpPr>
        <p:spPr>
          <a:xfrm>
            <a:off x="4572000" y="3009825"/>
            <a:ext cx="3594600" cy="9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star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sur tapiŝ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Das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Sofa steht 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[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jetzt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]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auf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einem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Teppich.)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4" name="Google Shape;214;p22"/>
          <p:cNvSpPr txBox="1"/>
          <p:nvPr/>
        </p:nvSpPr>
        <p:spPr>
          <a:xfrm>
            <a:off x="657800" y="4149800"/>
            <a:ext cx="7694100" cy="64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kio (was) – tio (das, jenes) –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(ist) – star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(steht) – sof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(Sofa) – tapiŝ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(Teppich) – sur (auf, an) – 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(der, die, das) – (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entfällt!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) (ein, eine, einer, eines)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"/>
          <p:cNvSpPr txBox="1"/>
          <p:nvPr>
            <p:ph idx="1" type="body"/>
          </p:nvPr>
        </p:nvSpPr>
        <p:spPr>
          <a:xfrm>
            <a:off x="792000" y="726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0" name="Google Shape;220;p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221" name="Google Shape;221;p23"/>
          <p:cNvSpPr txBox="1"/>
          <p:nvPr/>
        </p:nvSpPr>
        <p:spPr>
          <a:xfrm>
            <a:off x="4572000" y="1343600"/>
            <a:ext cx="3387000" cy="6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pend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sur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mur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Das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 hängt </a:t>
            </a:r>
            <a:r>
              <a:rPr lang="de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[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jetzt</a:t>
            </a:r>
            <a:r>
              <a:rPr lang="de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]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an der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Wand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2" name="Google Shape;222;p23"/>
          <p:cNvSpPr txBox="1"/>
          <p:nvPr/>
        </p:nvSpPr>
        <p:spPr>
          <a:xfrm>
            <a:off x="696625" y="3899875"/>
            <a:ext cx="7694100" cy="64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pend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(hängt) – bild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(Sofa) – mur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(Mauer, Wand) – sur (auf, an) – 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(der, die, das)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3" name="Google Shape;2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998" y="1343600"/>
            <a:ext cx="1769750" cy="215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"/>
          <p:cNvSpPr txBox="1"/>
          <p:nvPr>
            <p:ph type="title"/>
          </p:nvPr>
        </p:nvSpPr>
        <p:spPr>
          <a:xfrm>
            <a:off x="819150" y="845600"/>
            <a:ext cx="7505700" cy="4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latin typeface="Georgia"/>
                <a:ea typeface="Georgia"/>
                <a:cs typeface="Georgia"/>
                <a:sym typeface="Georgia"/>
              </a:rPr>
              <a:t>Zwischenspurt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9" name="Google Shape;229;p24"/>
          <p:cNvSpPr txBox="1"/>
          <p:nvPr>
            <p:ph idx="1" type="body"/>
          </p:nvPr>
        </p:nvSpPr>
        <p:spPr>
          <a:xfrm>
            <a:off x="2245500" y="1343600"/>
            <a:ext cx="6145500" cy="30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Die erste Schachtel enthält Wörter für Gegenstände, Lebewesen und abstrakte Begriffe, die Substantive. Diese Wörter erkennen wir im Esperanto an der Markierung -</a:t>
            </a:r>
            <a:r>
              <a:rPr lang="de" sz="1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.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fotel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tapiŝ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seĝ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bild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sof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mur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endParaRPr sz="1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Lebewesen: 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hom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(Mensch) – kat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(Katze) – hund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elefant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ĝiraf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– arb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(Baum)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Abstrakte Begriffe: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ide</a:t>
            </a:r>
            <a:r>
              <a:rPr lang="de" sz="1600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– karakter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– konflikt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– muzik</a:t>
            </a:r>
            <a:r>
              <a:rPr lang="de" sz="16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0" name="Google Shape;230;p2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231" name="Google Shape;2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50" y="1343599"/>
            <a:ext cx="1426350" cy="94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"/>
          <p:cNvSpPr txBox="1"/>
          <p:nvPr>
            <p:ph type="title"/>
          </p:nvPr>
        </p:nvSpPr>
        <p:spPr>
          <a:xfrm>
            <a:off x="819150" y="845600"/>
            <a:ext cx="7505700" cy="4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latin typeface="Georgia"/>
                <a:ea typeface="Georgia"/>
                <a:cs typeface="Georgia"/>
                <a:sym typeface="Georgia"/>
              </a:rPr>
              <a:t>Zwischenspurt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7" name="Google Shape;237;p2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238" name="Google Shape;238;p25"/>
          <p:cNvSpPr txBox="1"/>
          <p:nvPr/>
        </p:nvSpPr>
        <p:spPr>
          <a:xfrm>
            <a:off x="2241750" y="1343600"/>
            <a:ext cx="6079500" cy="27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Die zweite Schachtel enthält die Wörter, die eine Handlung, einen Zustand oder eine Beziehung symbolisieren, die Verben. Findet diese Handlung in der Gegenwart, also </a:t>
            </a:r>
            <a:r>
              <a:rPr b="1"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jetzt</a:t>
            </a: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statt, erkennen wir das an der Markierung -</a:t>
            </a:r>
            <a:r>
              <a:rPr lang="de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est</a:t>
            </a:r>
            <a:r>
              <a:rPr lang="de" sz="16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 sz="1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(ist) – star</a:t>
            </a:r>
            <a:r>
              <a:rPr lang="de" sz="16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 sz="1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(steht) – pend</a:t>
            </a:r>
            <a:r>
              <a:rPr lang="de" sz="16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(hängt)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Die allgemeine Form, die man zum Beispiel in Wörterbüchern findet, trägt die Markierung -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est</a:t>
            </a:r>
            <a:r>
              <a:rPr lang="de" sz="16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(sein: ich bin, du bist, er sie es ist …) – star</a:t>
            </a:r>
            <a:r>
              <a:rPr lang="de" sz="16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(stehen) – pend</a:t>
            </a:r>
            <a:r>
              <a:rPr lang="de" sz="1600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(hängen)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9" name="Google Shape;23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61" y="1343597"/>
            <a:ext cx="1422578" cy="944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"/>
          <p:cNvSpPr txBox="1"/>
          <p:nvPr>
            <p:ph idx="1" type="body"/>
          </p:nvPr>
        </p:nvSpPr>
        <p:spPr>
          <a:xfrm>
            <a:off x="692800" y="726200"/>
            <a:ext cx="76593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5" name="Google Shape;245;p2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246" name="Google Shape;246;p26"/>
          <p:cNvSpPr txBox="1"/>
          <p:nvPr/>
        </p:nvSpPr>
        <p:spPr>
          <a:xfrm>
            <a:off x="4572000" y="1349025"/>
            <a:ext cx="3744900" cy="9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ist grün)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grünes Sofa,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eine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grüne Couch)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47" name="Google Shape;2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463" y="2693571"/>
            <a:ext cx="4325525" cy="91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1968" y="1343593"/>
            <a:ext cx="3634499" cy="1771325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26"/>
          <p:cNvSpPr txBox="1"/>
          <p:nvPr/>
        </p:nvSpPr>
        <p:spPr>
          <a:xfrm>
            <a:off x="4572000" y="2337075"/>
            <a:ext cx="3780000" cy="13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tapiŝ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brun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ist braun)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sof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star</a:t>
            </a:r>
            <a:r>
              <a:rPr lang="de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sur brun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tapiŝ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Das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grüne Sofa steht auf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einem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braunen Teppich.)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0" name="Google Shape;250;p26"/>
          <p:cNvSpPr txBox="1"/>
          <p:nvPr/>
        </p:nvSpPr>
        <p:spPr>
          <a:xfrm>
            <a:off x="657725" y="3779325"/>
            <a:ext cx="7659300" cy="64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kio (was) – tio (das, jenes) –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(ist) – star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(steht) – sof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(Sofa) – tapiŝ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(Teppich) – sur (auf, an) –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(grün) – brun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(braun) – 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(der, die, das) – (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entfällt!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) (ein, eine, einer, eines)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7"/>
          <p:cNvSpPr txBox="1"/>
          <p:nvPr>
            <p:ph idx="1" type="body"/>
          </p:nvPr>
        </p:nvSpPr>
        <p:spPr>
          <a:xfrm>
            <a:off x="792000" y="726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6" name="Google Shape;256;p2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257" name="Google Shape;257;p27"/>
          <p:cNvSpPr txBox="1"/>
          <p:nvPr/>
        </p:nvSpPr>
        <p:spPr>
          <a:xfrm>
            <a:off x="4572000" y="1343600"/>
            <a:ext cx="37800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bel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bel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pend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sur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mur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bel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pend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sur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mur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(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Das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schöne Bild hängt an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der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grünen Wand.)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8" name="Google Shape;258;p27"/>
          <p:cNvSpPr txBox="1"/>
          <p:nvPr/>
        </p:nvSpPr>
        <p:spPr>
          <a:xfrm>
            <a:off x="696625" y="3899875"/>
            <a:ext cx="7694100" cy="64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bel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(schön) –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(grün) –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(ist) – 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pend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(hängt) 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– bild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(Bild) – mur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(Mauer, Wand) – sur (auf, an) – 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(der, die, das)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59" name="Google Shape;25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2773" y="1343600"/>
            <a:ext cx="1769750" cy="215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8"/>
          <p:cNvSpPr txBox="1"/>
          <p:nvPr>
            <p:ph type="title"/>
          </p:nvPr>
        </p:nvSpPr>
        <p:spPr>
          <a:xfrm>
            <a:off x="819150" y="845600"/>
            <a:ext cx="7505700" cy="4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latin typeface="Georgia"/>
                <a:ea typeface="Georgia"/>
                <a:cs typeface="Georgia"/>
                <a:sym typeface="Georgia"/>
              </a:rPr>
              <a:t>Zwischenspurt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5" name="Google Shape;265;p28"/>
          <p:cNvSpPr txBox="1"/>
          <p:nvPr>
            <p:ph idx="1" type="body"/>
          </p:nvPr>
        </p:nvSpPr>
        <p:spPr>
          <a:xfrm>
            <a:off x="2245500" y="1343600"/>
            <a:ext cx="6145500" cy="265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In der nächsten Schachtel befinden sich die Wörter, die eine Eigenschaft, ein Merkmal oder einen Zustand bezeichnen (Frage: Was für ein …?,Wie beschaffen?): Adjektive. Diese Wörter erkennen wir im Esperanto an der Markierung 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de" sz="1400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.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verd</a:t>
            </a:r>
            <a:r>
              <a:rPr lang="de" sz="1600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brun</a:t>
            </a:r>
            <a:r>
              <a:rPr lang="de" sz="1600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– bel</a:t>
            </a:r>
            <a:r>
              <a:rPr lang="de" sz="1600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endParaRPr sz="1600">
              <a:solidFill>
                <a:srgbClr val="E6913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E6913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Hinweis: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Auch Possessivpronomen (mein, dein, unser, …) und Ordinalzahlen (erster, zweiter, dritter, …) erhalten die </a:t>
            </a:r>
            <a:r>
              <a:rPr lang="de" sz="1400">
                <a:solidFill>
                  <a:srgbClr val="B45F06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-Markierung und werden wie Adjektive behandelt.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2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267" name="Google Shape;26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42" y="1343593"/>
            <a:ext cx="1422575" cy="9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9"/>
          <p:cNvSpPr txBox="1"/>
          <p:nvPr>
            <p:ph type="title"/>
          </p:nvPr>
        </p:nvSpPr>
        <p:spPr>
          <a:xfrm>
            <a:off x="819150" y="845600"/>
            <a:ext cx="7505700" cy="4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latin typeface="Georgia"/>
                <a:ea typeface="Georgia"/>
                <a:cs typeface="Georgia"/>
                <a:sym typeface="Georgia"/>
              </a:rPr>
              <a:t>Zwischenspurt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3" name="Google Shape;273;p29"/>
          <p:cNvSpPr txBox="1"/>
          <p:nvPr>
            <p:ph idx="1" type="body"/>
          </p:nvPr>
        </p:nvSpPr>
        <p:spPr>
          <a:xfrm>
            <a:off x="2245500" y="1343600"/>
            <a:ext cx="6145500" cy="3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 der letzten Schachtel befinden sich die »bestimmten Artikel«. Mit ihnen weisen wir auf bestimmte, bereits bekannte oder besprochene Gegenstände (</a:t>
            </a:r>
            <a:r>
              <a:rPr lang="de" sz="1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-Wörter) hin. Im Esperanto gibt es nur den einen: 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(= der, die, das, dem, den). 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Hinweis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: »</a:t>
            </a:r>
            <a:r>
              <a:rPr lang="de" sz="1400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« wird niemals verändert und erhält keine Markierungen!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bela bildo pendas sur muro. – Das schöne (und bereits besprochene) Bild hängt  an einer (beliebigen) Wand.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bildo pendas sur </a:t>
            </a:r>
            <a:r>
              <a:rPr lang="de" sz="1400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verda muro. – Das (bereits besprochene) Bild hängt  an einer bestimmten, nämlich der grünen Wand.</a:t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Einen unbestimmten Artikel (ein, einer, eine, eines …) gibt es nicht.</a:t>
            </a:r>
            <a:endParaRPr i="1"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4" name="Google Shape;274;p2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275" name="Google Shape;27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138" y="1343600"/>
            <a:ext cx="1422000" cy="946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0"/>
          <p:cNvSpPr txBox="1"/>
          <p:nvPr>
            <p:ph idx="1" type="body"/>
          </p:nvPr>
        </p:nvSpPr>
        <p:spPr>
          <a:xfrm>
            <a:off x="858725" y="754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1" name="Google Shape;281;p3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282" name="Google Shape;28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13436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18669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2750" y="18669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23470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2750" y="23470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3500" y="23470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28668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33865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2750" y="28668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3500" y="28668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2750" y="33865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1500" y="33865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4250" y="286680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0250" y="3386550"/>
            <a:ext cx="368738" cy="4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000" y="3386550"/>
            <a:ext cx="368738" cy="4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30"/>
          <p:cNvSpPr txBox="1"/>
          <p:nvPr/>
        </p:nvSpPr>
        <p:spPr>
          <a:xfrm>
            <a:off x="4572000" y="1343600"/>
            <a:ext cx="2351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unu lampo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8" name="Google Shape;298;p30"/>
          <p:cNvSpPr txBox="1"/>
          <p:nvPr/>
        </p:nvSpPr>
        <p:spPr>
          <a:xfrm>
            <a:off x="4572000" y="1793000"/>
            <a:ext cx="2351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du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lampo</a:t>
            </a:r>
            <a:r>
              <a:rPr b="1"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b="1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9" name="Google Shape;299;p30"/>
          <p:cNvSpPr txBox="1"/>
          <p:nvPr/>
        </p:nvSpPr>
        <p:spPr>
          <a:xfrm>
            <a:off x="4572000" y="2347050"/>
            <a:ext cx="2351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tri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lampo</a:t>
            </a:r>
            <a:r>
              <a:rPr b="1" lang="de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b="1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0" name="Google Shape;300;p30"/>
          <p:cNvSpPr txBox="1"/>
          <p:nvPr/>
        </p:nvSpPr>
        <p:spPr>
          <a:xfrm>
            <a:off x="4572000" y="2866800"/>
            <a:ext cx="2351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kvar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lampo</a:t>
            </a:r>
            <a:r>
              <a:rPr b="1"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b="1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1" name="Google Shape;301;p30"/>
          <p:cNvSpPr txBox="1"/>
          <p:nvPr/>
        </p:nvSpPr>
        <p:spPr>
          <a:xfrm>
            <a:off x="4572000" y="3436350"/>
            <a:ext cx="23514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kvin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lampo</a:t>
            </a:r>
            <a:r>
              <a:rPr b="1"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b="1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1"/>
          <p:cNvSpPr txBox="1"/>
          <p:nvPr>
            <p:ph idx="1" type="body"/>
          </p:nvPr>
        </p:nvSpPr>
        <p:spPr>
          <a:xfrm>
            <a:off x="792000" y="726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3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308" name="Google Shape;308;p31"/>
          <p:cNvSpPr txBox="1"/>
          <p:nvPr/>
        </p:nvSpPr>
        <p:spPr>
          <a:xfrm>
            <a:off x="4198775" y="1315600"/>
            <a:ext cx="4191900" cy="22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eorgia"/>
              <a:buAutoNum type="arabicPeriod"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estas tablo kun kvar seĝo</a:t>
            </a:r>
            <a:r>
              <a:rPr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mit vier Stühlen)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eorgia"/>
              <a:buAutoNum type="arabicPeriod"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Ĉirkaŭ la ronda tablo staras kvar seĝo</a:t>
            </a:r>
            <a:r>
              <a:rPr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(Um den runden Tisch stehen vier Stühle.)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eorgia"/>
              <a:buAutoNum type="arabicPeriod"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Ĉirkaŭ la ronda tablo staras komforta</a:t>
            </a:r>
            <a:r>
              <a:rPr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seĝo</a:t>
            </a:r>
            <a:r>
              <a:rPr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stehen vier bequeme Stühle.)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Georgia"/>
              <a:buAutoNum type="arabicPeriod"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Ĉirkaŭ la ronda tablo staras kvar komforta</a:t>
            </a:r>
            <a:r>
              <a:rPr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seĝo</a:t>
            </a:r>
            <a:r>
              <a:rPr lang="de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(Um den runden Tisch stehen vier bequeme Stühle.)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9" name="Google Shape;309;p31"/>
          <p:cNvSpPr txBox="1"/>
          <p:nvPr/>
        </p:nvSpPr>
        <p:spPr>
          <a:xfrm>
            <a:off x="724950" y="3850875"/>
            <a:ext cx="7694100" cy="64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(das, jenes) – komfort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(bequem) – rond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(rund) –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(sein / ist) – star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(stehen) – tabl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(Tisch) – seĝ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(Stuhl) – ĉirkaŭ (um) – kun (mit) – 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(der, die, das) – kvar (vier)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10" name="Google Shape;31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996" y="1343600"/>
            <a:ext cx="2974725" cy="234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817200"/>
            <a:ext cx="7505700" cy="359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6000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Das Alphabet</a:t>
            </a:r>
            <a:endParaRPr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aphicFrame>
        <p:nvGraphicFramePr>
          <p:cNvPr id="136" name="Google Shape;136;p14"/>
          <p:cNvGraphicFramePr/>
          <p:nvPr/>
        </p:nvGraphicFramePr>
        <p:xfrm>
          <a:off x="952475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{4A5E7971-B9E3-46B8-A4E1-852558A35E2D}</a:tableStyleId>
              </a:tblPr>
              <a:tblGrid>
                <a:gridCol w="1034150"/>
                <a:gridCol w="1034150"/>
                <a:gridCol w="1034150"/>
                <a:gridCol w="1034150"/>
                <a:gridCol w="1034150"/>
                <a:gridCol w="1034150"/>
                <a:gridCol w="10341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 A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 B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 C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ĉ Ĉ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 D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 E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 F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g G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ĝ Ĝ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 H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ĥ Ĥ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 I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j J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ĵ Ĵ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k K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l L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 M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 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 O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 P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 R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 S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ŝ Ŝ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t T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u U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ŭ Ŭ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v V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z Z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2"/>
          <p:cNvSpPr txBox="1"/>
          <p:nvPr>
            <p:ph type="title"/>
          </p:nvPr>
        </p:nvSpPr>
        <p:spPr>
          <a:xfrm>
            <a:off x="819150" y="845600"/>
            <a:ext cx="7505700" cy="4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latin typeface="Georgia"/>
                <a:ea typeface="Georgia"/>
                <a:cs typeface="Georgia"/>
                <a:sym typeface="Georgia"/>
              </a:rPr>
              <a:t>End</a:t>
            </a:r>
            <a:r>
              <a:rPr lang="de" sz="1800">
                <a:latin typeface="Georgia"/>
                <a:ea typeface="Georgia"/>
                <a:cs typeface="Georgia"/>
                <a:sym typeface="Georgia"/>
              </a:rPr>
              <a:t>spurt ohne Schachtel</a:t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6" name="Google Shape;316;p32"/>
          <p:cNvSpPr txBox="1"/>
          <p:nvPr>
            <p:ph idx="1" type="body"/>
          </p:nvPr>
        </p:nvSpPr>
        <p:spPr>
          <a:xfrm>
            <a:off x="819150" y="1343600"/>
            <a:ext cx="7572000" cy="12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Wir erweitern einen Gegenstand oder ein Lebewesen auf mehrere: die Mehrzahl. Wenn sich eine Aussage auf mehr als einen Gegenstand (ja, und natürlich ein Lebewesen oder einen abstrakten Begriff) bezieht, wird dieser zusätzlich zu der </a:t>
            </a:r>
            <a:r>
              <a:rPr lang="de" sz="1400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- oder </a:t>
            </a:r>
            <a:r>
              <a:rPr lang="de" sz="14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-Markierung eine </a:t>
            </a:r>
            <a:r>
              <a:rPr lang="de" sz="14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-Markierung angefügt. </a:t>
            </a:r>
            <a:r>
              <a:rPr b="1"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Hinweis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: »</a:t>
            </a:r>
            <a:r>
              <a:rPr lang="de" sz="1400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la</a:t>
            </a:r>
            <a:r>
              <a:rPr lang="de" sz="1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« erhält keine Markierungen!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7" name="Google Shape;317;p3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318" name="Google Shape;318;p32"/>
          <p:cNvSpPr txBox="1"/>
          <p:nvPr/>
        </p:nvSpPr>
        <p:spPr>
          <a:xfrm>
            <a:off x="902725" y="2687225"/>
            <a:ext cx="3669300" cy="13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lampo – lampo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(Lampe – Lampen)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seĝo – seĝo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(Stuhl – Stühle)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tablo – tablo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(Tisch – Tische)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fotelo – fotelo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(Sessel – Sessel)</a:t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9" name="Google Shape;319;p32"/>
          <p:cNvSpPr txBox="1"/>
          <p:nvPr/>
        </p:nvSpPr>
        <p:spPr>
          <a:xfrm>
            <a:off x="4534675" y="2687225"/>
            <a:ext cx="3569100" cy="12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hela lampo – hela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lampo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sz="160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komforta seĝo – komforta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seĝo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sz="160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ronda tablo – ronda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tablo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sz="160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verda fotelo – verda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600">
                <a:latin typeface="Georgia"/>
                <a:ea typeface="Georgia"/>
                <a:cs typeface="Georgia"/>
                <a:sym typeface="Georgia"/>
              </a:rPr>
              <a:t> fotelo</a:t>
            </a:r>
            <a:r>
              <a:rPr lang="de" sz="160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sz="160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0" name="Google Shape;320;p32"/>
          <p:cNvSpPr txBox="1"/>
          <p:nvPr/>
        </p:nvSpPr>
        <p:spPr>
          <a:xfrm>
            <a:off x="724950" y="4023725"/>
            <a:ext cx="7694100" cy="6438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hel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(hell) – komfort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(bequem) – rond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(rund) – verd</a:t>
            </a:r>
            <a:r>
              <a:rPr lang="de">
                <a:solidFill>
                  <a:srgbClr val="E69138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(grün) –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lamp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(Lampe) – tabl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(Tisch) – seĝ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(Stuhl) – fotel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(Sessel) 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3"/>
          <p:cNvSpPr txBox="1"/>
          <p:nvPr>
            <p:ph idx="1" type="body"/>
          </p:nvPr>
        </p:nvSpPr>
        <p:spPr>
          <a:xfrm>
            <a:off x="482350" y="754200"/>
            <a:ext cx="75057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Erzählen Sie auf Esperanto, was Sie in dem Zimmer sehen: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6" name="Google Shape;326;p3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327" name="Google Shape;32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600" y="1676175"/>
            <a:ext cx="7592800" cy="2823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1050" y="2752449"/>
            <a:ext cx="1556325" cy="125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83450" y="2659200"/>
            <a:ext cx="2315124" cy="112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96650" y="3603300"/>
            <a:ext cx="3547950" cy="75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30524" y="2724200"/>
            <a:ext cx="2347200" cy="184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72077" y="1746875"/>
            <a:ext cx="1226532" cy="97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3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744600" y="3077525"/>
            <a:ext cx="368738" cy="4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3" presetSubtype="3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w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h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339" name="Google Shape;339;p34"/>
          <p:cNvPicPr preferRelativeResize="0"/>
          <p:nvPr/>
        </p:nvPicPr>
        <p:blipFill rotWithShape="1">
          <a:blip r:embed="rId3">
            <a:alphaModFix/>
          </a:blip>
          <a:srcRect b="27219" l="0" r="0" t="27224"/>
          <a:stretch/>
        </p:blipFill>
        <p:spPr>
          <a:xfrm>
            <a:off x="1253676" y="1721425"/>
            <a:ext cx="6636648" cy="1700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792000"/>
            <a:ext cx="75057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c – ts bzw. das deutsche z wie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Z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oll, Ker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z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ĉ – tsch 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(stimmlos) wie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Tsch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eche, deu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tsch</a:t>
            </a:r>
            <a:endParaRPr b="1"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ĝ – dsch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(stimmhaft)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wie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entleman,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Dsch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ungel, Fi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dsch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i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ĥ – ch wie in A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tung, Da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(niemals wie in Pech)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ĵ – 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(stimmhaft)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wie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J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ournal, Eta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s – s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(stimmlos) oder ß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wie 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klave, Wa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ss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er 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ŝ – 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(stimmlos)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wie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iff, A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sch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v – immer wie das 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deutsche 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w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W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etter (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v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et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ro), Lö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w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 (niemals wie f!)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ŭ – nur in aŭ (wie das deutsche au) und in eŭ (e mit nachklingendem u)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z – wie das s (stimmhaft) in 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ummen, Ro</a:t>
            </a:r>
            <a:r>
              <a:rPr b="1" lang="de" sz="1400">
                <a:latin typeface="Georgia"/>
                <a:ea typeface="Georgia"/>
                <a:cs typeface="Georgia"/>
                <a:sym typeface="Georgia"/>
              </a:rPr>
              <a:t>s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e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2" name="Google Shape;142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792000"/>
            <a:ext cx="75057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Im mehrsilbigen Wörtern wird immer die vorletzte Silbe betont (s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fo, vet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ro, famil</a:t>
            </a:r>
            <a:r>
              <a:rPr b="1" lang="de" sz="1400">
                <a:solidFill>
                  <a:srgbClr val="CC4125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o). 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Jedes Wort wird so gesprochen, wie es geschrieben wird. </a:t>
            </a:r>
            <a:r>
              <a:rPr i="1" lang="de" sz="1400">
                <a:latin typeface="Georgia"/>
                <a:ea typeface="Georgia"/>
                <a:cs typeface="Georgia"/>
                <a:sym typeface="Georgia"/>
              </a:rPr>
              <a:t>ng, nk, sp, st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und ähnliche Kombinationen werden getrennt gesprochen, also </a:t>
            </a:r>
            <a:r>
              <a:rPr i="1" lang="de" sz="1400">
                <a:latin typeface="Georgia"/>
                <a:ea typeface="Georgia"/>
                <a:cs typeface="Georgia"/>
                <a:sym typeface="Georgia"/>
              </a:rPr>
              <a:t>n-g, n-k, s-p, s-t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und so weiter. 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Mit großem Anfangsbuchstaben werden Satzanfänge, Überschriften, Namen (P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tro, Esper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nto), geografische Bezeichnungen (Hamb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rgo, M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skvo, 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lbo) , akademische (Dokt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ro), Herrscher-, Ehren- und andere Titel und der Name Gottes (D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o) geschrieben.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Zum Buchstabieren wird den Konsonanten ein -o angefügt: </a:t>
            </a:r>
            <a:r>
              <a:rPr i="1" lang="de" sz="1400">
                <a:latin typeface="Georgia"/>
                <a:ea typeface="Georgia"/>
                <a:cs typeface="Georgia"/>
                <a:sym typeface="Georgia"/>
              </a:rPr>
              <a:t>bo, co, do, fo, go, ĝo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… Deshalb nennt man das Esperanto-Alphabet auch kurz </a:t>
            </a:r>
            <a:r>
              <a:rPr i="1" lang="de" sz="1400">
                <a:latin typeface="Georgia"/>
                <a:ea typeface="Georgia"/>
                <a:cs typeface="Georgia"/>
                <a:sym typeface="Georgia"/>
              </a:rPr>
              <a:t>aboco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 (sprich: ab</a:t>
            </a:r>
            <a:r>
              <a:rPr b="1" lang="de" sz="14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00">
                <a:latin typeface="Georgia"/>
                <a:ea typeface="Georgia"/>
                <a:cs typeface="Georgia"/>
                <a:sym typeface="Georgia"/>
              </a:rPr>
              <a:t>tso). 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775700" y="754200"/>
            <a:ext cx="75927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Google Shape;154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155" name="Google Shape;15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600" y="1410250"/>
            <a:ext cx="7592800" cy="2823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774000" y="754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1" name="Google Shape;161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162" name="Google Shape;162;p18"/>
          <p:cNvSpPr txBox="1"/>
          <p:nvPr/>
        </p:nvSpPr>
        <p:spPr>
          <a:xfrm>
            <a:off x="4572000" y="1343600"/>
            <a:ext cx="338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Was ist das?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18"/>
          <p:cNvSpPr txBox="1"/>
          <p:nvPr/>
        </p:nvSpPr>
        <p:spPr>
          <a:xfrm>
            <a:off x="657800" y="1343600"/>
            <a:ext cx="200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tio?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1702749"/>
            <a:ext cx="1556325" cy="125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8"/>
          <p:cNvSpPr txBox="1"/>
          <p:nvPr/>
        </p:nvSpPr>
        <p:spPr>
          <a:xfrm>
            <a:off x="4572000" y="1938425"/>
            <a:ext cx="2990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fotel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(Das 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ist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Sessel)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792000" y="754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1" name="Google Shape;171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172" name="Google Shape;172;p19"/>
          <p:cNvSpPr txBox="1"/>
          <p:nvPr/>
        </p:nvSpPr>
        <p:spPr>
          <a:xfrm>
            <a:off x="4572000" y="1343600"/>
            <a:ext cx="338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Was ist das?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3" name="Google Shape;173;p19"/>
          <p:cNvSpPr txBox="1"/>
          <p:nvPr/>
        </p:nvSpPr>
        <p:spPr>
          <a:xfrm>
            <a:off x="657800" y="1343600"/>
            <a:ext cx="200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tio?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000" y="1702749"/>
            <a:ext cx="1556325" cy="125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9"/>
          <p:cNvSpPr txBox="1"/>
          <p:nvPr/>
        </p:nvSpPr>
        <p:spPr>
          <a:xfrm>
            <a:off x="4572000" y="1938425"/>
            <a:ext cx="2652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fotel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76" name="Google Shape;17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000" y="3162418"/>
            <a:ext cx="2652300" cy="561996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9"/>
          <p:cNvSpPr txBox="1"/>
          <p:nvPr/>
        </p:nvSpPr>
        <p:spPr>
          <a:xfrm>
            <a:off x="4572000" y="2956725"/>
            <a:ext cx="3250500" cy="4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tapiŝ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(Das 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ist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Teppich)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8" name="Google Shape;178;p19"/>
          <p:cNvSpPr txBox="1"/>
          <p:nvPr/>
        </p:nvSpPr>
        <p:spPr>
          <a:xfrm>
            <a:off x="792000" y="4177775"/>
            <a:ext cx="7560000" cy="48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kio (was) – tio (das, jenes) –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(ist) – fotel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(Sessel) – tapiŝ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(Teppich)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/>
          <p:nvPr>
            <p:ph idx="1" type="body"/>
          </p:nvPr>
        </p:nvSpPr>
        <p:spPr>
          <a:xfrm>
            <a:off x="792000" y="754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4" name="Google Shape;184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185" name="Google Shape;185;p20"/>
          <p:cNvSpPr txBox="1"/>
          <p:nvPr/>
        </p:nvSpPr>
        <p:spPr>
          <a:xfrm>
            <a:off x="4572000" y="1343600"/>
            <a:ext cx="338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Was ist das?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6" name="Google Shape;186;p20"/>
          <p:cNvSpPr txBox="1"/>
          <p:nvPr/>
        </p:nvSpPr>
        <p:spPr>
          <a:xfrm>
            <a:off x="657800" y="1343600"/>
            <a:ext cx="200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Kio estas tio?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0"/>
          <p:cNvSpPr txBox="1"/>
          <p:nvPr/>
        </p:nvSpPr>
        <p:spPr>
          <a:xfrm>
            <a:off x="4572000" y="1737200"/>
            <a:ext cx="2652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seĝ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Stuhl)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8" name="Google Shape;18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999" y="1641900"/>
            <a:ext cx="741850" cy="136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1"/>
          <p:cNvSpPr txBox="1"/>
          <p:nvPr>
            <p:ph idx="1" type="body"/>
          </p:nvPr>
        </p:nvSpPr>
        <p:spPr>
          <a:xfrm>
            <a:off x="792000" y="754200"/>
            <a:ext cx="7560000" cy="3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1800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Ĉambro – ein Zimmer</a:t>
            </a:r>
            <a:endParaRPr b="1" sz="1800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4" name="Google Shape;194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sp>
        <p:nvSpPr>
          <p:cNvPr id="195" name="Google Shape;195;p21"/>
          <p:cNvSpPr txBox="1"/>
          <p:nvPr/>
        </p:nvSpPr>
        <p:spPr>
          <a:xfrm>
            <a:off x="4572000" y="1343600"/>
            <a:ext cx="3387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Was ist das?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1"/>
          <p:cNvSpPr txBox="1"/>
          <p:nvPr/>
        </p:nvSpPr>
        <p:spPr>
          <a:xfrm>
            <a:off x="657800" y="1343600"/>
            <a:ext cx="2001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d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Kio estas tio?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1"/>
          <p:cNvSpPr txBox="1"/>
          <p:nvPr/>
        </p:nvSpPr>
        <p:spPr>
          <a:xfrm>
            <a:off x="4572000" y="1737200"/>
            <a:ext cx="2652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seĝ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8" name="Google Shape;198;p21"/>
          <p:cNvSpPr txBox="1"/>
          <p:nvPr/>
        </p:nvSpPr>
        <p:spPr>
          <a:xfrm>
            <a:off x="4572000" y="3006500"/>
            <a:ext cx="2824800" cy="4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Tio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</a:t>
            </a:r>
            <a:r>
              <a:rPr lang="de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. (… </a:t>
            </a:r>
            <a:r>
              <a:rPr lang="de">
                <a:solidFill>
                  <a:srgbClr val="9900FF"/>
                </a:solidFill>
                <a:latin typeface="Georgia"/>
                <a:ea typeface="Georgia"/>
                <a:cs typeface="Georgia"/>
                <a:sym typeface="Georgia"/>
              </a:rPr>
              <a:t>ein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Bild)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21"/>
          <p:cNvSpPr txBox="1"/>
          <p:nvPr/>
        </p:nvSpPr>
        <p:spPr>
          <a:xfrm>
            <a:off x="792000" y="4337000"/>
            <a:ext cx="7560000" cy="483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Georgia"/>
                <a:ea typeface="Georgia"/>
                <a:cs typeface="Georgia"/>
                <a:sym typeface="Georgia"/>
              </a:rPr>
              <a:t>kio (was) – tio (das, jenes) – est</a:t>
            </a:r>
            <a:r>
              <a:rPr lang="de">
                <a:solidFill>
                  <a:srgbClr val="6AA84F"/>
                </a:solidFill>
                <a:latin typeface="Georgia"/>
                <a:ea typeface="Georgia"/>
                <a:cs typeface="Georgia"/>
                <a:sym typeface="Georgia"/>
              </a:rPr>
              <a:t>as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(ist) – seĝ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(Stuhl) – bild</a:t>
            </a:r>
            <a:r>
              <a:rPr lang="de">
                <a:solidFill>
                  <a:srgbClr val="1155CC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>
                <a:latin typeface="Georgia"/>
                <a:ea typeface="Georgia"/>
                <a:cs typeface="Georgia"/>
                <a:sym typeface="Georgia"/>
              </a:rPr>
              <a:t> (Bild)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00" name="Google Shape;20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999" y="1641900"/>
            <a:ext cx="741850" cy="136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1996" y="3006500"/>
            <a:ext cx="1584925" cy="126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