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embeddedFontLst>
    <p:embeddedFont>
      <p:font typeface="Nuni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80">
          <p15:clr>
            <a:srgbClr val="747775"/>
          </p15:clr>
        </p15:guide>
        <p15:guide id="2" orient="horz" pos="84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4F6A635-9E15-4954-9914-4F5FEC75CD53}">
  <a:tblStyle styleId="{A4F6A635-9E15-4954-9914-4F5FEC75CD5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p:guide pos="84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Nunit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Nunito-italic.fntdata"/><Relationship Id="rId30" Type="http://schemas.openxmlformats.org/officeDocument/2006/relationships/font" Target="fonts/Nunito-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Nunito-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7b0fb2dd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7b0fb2dd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7b0fb2dd9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7b0fb2dd9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7afe6f2c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7afe6f2c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7b36dd43f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27b36dd43f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7afe6f2cc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27afe6f2cc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7b36dd43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27b36dd43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768e02e1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2768e02e1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79725c1c6d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279725c1c6d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79725c1c6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79725c1c6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79725c1c6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279725c1c6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e47e36da4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e47e36da4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79725c1c6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79725c1c6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279725c1c6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279725c1c6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5a6fd0f4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25a6fd0f4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742b29704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742b29704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742b29704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742b29704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742b29704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742b29704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742b297043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742b297043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e6badab12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e6badab12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78d09949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78d09949a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7b0fb2dd9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7b0fb2dd9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1.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2.jpg"/><Relationship Id="rId4" Type="http://schemas.openxmlformats.org/officeDocument/2006/relationships/image" Target="../media/image4.jpg"/><Relationship Id="rId5"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50500" y="1515650"/>
            <a:ext cx="7443000" cy="1897500"/>
          </a:xfrm>
          <a:prstGeom prst="rect">
            <a:avLst/>
          </a:prstGeom>
        </p:spPr>
        <p:txBody>
          <a:bodyPr anchorCtr="0" anchor="ctr" bIns="91425" lIns="91425" spcFirstLastPara="1" rIns="91425" wrap="square" tIns="91425">
            <a:noAutofit/>
          </a:bodyPr>
          <a:lstStyle/>
          <a:p>
            <a:pPr indent="0" lvl="0" marL="0" rtl="0" algn="ctr">
              <a:lnSpc>
                <a:spcPct val="100000"/>
              </a:lnSpc>
              <a:spcBef>
                <a:spcPts val="1800"/>
              </a:spcBef>
              <a:spcAft>
                <a:spcPts val="0"/>
              </a:spcAft>
              <a:buNone/>
            </a:pPr>
            <a:r>
              <a:rPr b="1" lang="de" sz="4800">
                <a:highlight>
                  <a:schemeClr val="dk1"/>
                </a:highlight>
              </a:rPr>
              <a:t>Esperanto online:</a:t>
            </a:r>
            <a:endParaRPr b="1" sz="4800">
              <a:highlight>
                <a:schemeClr val="dk1"/>
              </a:highlight>
            </a:endParaRPr>
          </a:p>
          <a:p>
            <a:pPr indent="0" lvl="0" marL="0" rtl="0" algn="ctr">
              <a:lnSpc>
                <a:spcPct val="100000"/>
              </a:lnSpc>
              <a:spcBef>
                <a:spcPts val="1800"/>
              </a:spcBef>
              <a:spcAft>
                <a:spcPts val="0"/>
              </a:spcAft>
              <a:buNone/>
            </a:pPr>
            <a:r>
              <a:rPr b="1" lang="de" sz="4800">
                <a:highlight>
                  <a:schemeClr val="dk1"/>
                </a:highlight>
              </a:rPr>
              <a:t>Jäger und Beute</a:t>
            </a:r>
            <a:endParaRPr b="1" sz="4800">
              <a:highlight>
                <a:schemeClr val="dk1"/>
              </a:highlight>
            </a:endParaRPr>
          </a:p>
          <a:p>
            <a:pPr indent="0" lvl="0" marL="0" rtl="0" algn="l">
              <a:lnSpc>
                <a:spcPct val="115000"/>
              </a:lnSpc>
              <a:spcBef>
                <a:spcPts val="1800"/>
              </a:spcBef>
              <a:spcAft>
                <a:spcPts val="400"/>
              </a:spcAft>
              <a:buNone/>
            </a:pPr>
            <a:r>
              <a:t/>
            </a:r>
            <a:endParaRPr b="1" sz="1700">
              <a:highlight>
                <a:srgbClr val="EEEEEE"/>
              </a:highlight>
            </a:endParaRPr>
          </a:p>
        </p:txBody>
      </p:sp>
      <p:sp>
        <p:nvSpPr>
          <p:cNvPr id="129" name="Google Shape;129;p13"/>
          <p:cNvSpPr txBox="1"/>
          <p:nvPr>
            <p:ph idx="1" type="subTitle"/>
          </p:nvPr>
        </p:nvSpPr>
        <p:spPr>
          <a:xfrm>
            <a:off x="1858700" y="3413146"/>
            <a:ext cx="5361300" cy="750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de" sz="1800">
                <a:solidFill>
                  <a:srgbClr val="000000"/>
                </a:solidFill>
              </a:rPr>
              <a:t>Michael Lennartz</a:t>
            </a:r>
            <a:endParaRPr sz="1800">
              <a:solidFill>
                <a:srgbClr val="000000"/>
              </a:solidFill>
            </a:endParaRPr>
          </a:p>
          <a:p>
            <a:pPr indent="0" lvl="0" marL="0" rtl="0" algn="ctr">
              <a:spcBef>
                <a:spcPts val="0"/>
              </a:spcBef>
              <a:spcAft>
                <a:spcPts val="0"/>
              </a:spcAft>
              <a:buNone/>
            </a:pPr>
            <a:r>
              <a:rPr lang="de" sz="1800">
                <a:solidFill>
                  <a:srgbClr val="000000"/>
                </a:solidFill>
              </a:rPr>
              <a:t>(Bilder: </a:t>
            </a:r>
            <a:r>
              <a:rPr i="1" lang="de" sz="1800">
                <a:solidFill>
                  <a:srgbClr val="000000"/>
                </a:solidFill>
              </a:rPr>
              <a:t>chatGPT | Dall-E</a:t>
            </a:r>
            <a:r>
              <a:rPr lang="de" sz="1800">
                <a:solidFill>
                  <a:srgbClr val="000000"/>
                </a:solidFill>
              </a:rPr>
              <a:t> und </a:t>
            </a:r>
            <a:r>
              <a:rPr i="1" lang="de" sz="1800">
                <a:solidFill>
                  <a:srgbClr val="000000"/>
                </a:solidFill>
              </a:rPr>
              <a:t>craiyon.com</a:t>
            </a:r>
            <a:r>
              <a:rPr lang="de" sz="1800">
                <a:solidFill>
                  <a:srgbClr val="000000"/>
                </a:solidFill>
              </a:rPr>
              <a:t>)</a:t>
            </a:r>
            <a:endParaRPr sz="1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2"/>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Ki0 - kion? – Was - was?</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KK</a:t>
            </a:r>
            <a:endParaRPr sz="1400">
              <a:latin typeface="Georgia"/>
              <a:ea typeface="Georgia"/>
              <a:cs typeface="Georgia"/>
              <a:sym typeface="Georgia"/>
            </a:endParaRPr>
          </a:p>
        </p:txBody>
      </p:sp>
      <p:sp>
        <p:nvSpPr>
          <p:cNvPr id="210" name="Google Shape;210;p2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11" name="Google Shape;211;p22"/>
          <p:cNvSpPr txBox="1"/>
          <p:nvPr/>
        </p:nvSpPr>
        <p:spPr>
          <a:xfrm>
            <a:off x="657800" y="4094750"/>
            <a:ext cx="7694100" cy="6987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kovri</a:t>
            </a:r>
            <a:r>
              <a:rPr lang="de">
                <a:latin typeface="Georgia"/>
                <a:ea typeface="Georgia"/>
                <a:cs typeface="Georgia"/>
                <a:sym typeface="Georgia"/>
              </a:rPr>
              <a:t> (etwas bedecken, zudecken) – neĝo (Schnee) – tero (Erde) – vintro (Winter) – kiam (wann) – kio (was) – la (der, die, das) – en (in)</a:t>
            </a:r>
            <a:endParaRPr>
              <a:latin typeface="Georgia"/>
              <a:ea typeface="Georgia"/>
              <a:cs typeface="Georgia"/>
              <a:sym typeface="Georgia"/>
            </a:endParaRPr>
          </a:p>
        </p:txBody>
      </p:sp>
      <p:pic>
        <p:nvPicPr>
          <p:cNvPr id="212" name="Google Shape;212;p22"/>
          <p:cNvPicPr preferRelativeResize="0"/>
          <p:nvPr/>
        </p:nvPicPr>
        <p:blipFill rotWithShape="1">
          <a:blip r:embed="rId3">
            <a:alphaModFix/>
          </a:blip>
          <a:srcRect b="258" l="0" r="0" t="258"/>
          <a:stretch/>
        </p:blipFill>
        <p:spPr>
          <a:xfrm>
            <a:off x="775601" y="1148400"/>
            <a:ext cx="1839599" cy="2541600"/>
          </a:xfrm>
          <a:prstGeom prst="rect">
            <a:avLst/>
          </a:prstGeom>
          <a:noFill/>
          <a:ln>
            <a:noFill/>
          </a:ln>
        </p:spPr>
      </p:pic>
      <p:sp>
        <p:nvSpPr>
          <p:cNvPr id="213" name="Google Shape;213;p22"/>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En vintro neĝo kovras la teron.</a:t>
            </a:r>
            <a:r>
              <a:rPr lang="de">
                <a:latin typeface="Georgia"/>
                <a:ea typeface="Georgia"/>
                <a:cs typeface="Georgia"/>
                <a:sym typeface="Georgia"/>
              </a:rPr>
              <a:t> (Im Winter bedeckt Schnee die Erde.)</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latin typeface="Georgia"/>
                <a:ea typeface="Georgia"/>
                <a:cs typeface="Georgia"/>
                <a:sym typeface="Georgia"/>
              </a:rPr>
              <a:t> (</a:t>
            </a:r>
            <a:r>
              <a:rPr lang="de">
                <a:solidFill>
                  <a:srgbClr val="0000FF"/>
                </a:solidFill>
                <a:latin typeface="Georgia"/>
                <a:ea typeface="Georgia"/>
                <a:cs typeface="Georgia"/>
                <a:sym typeface="Georgia"/>
              </a:rPr>
              <a:t>was</a:t>
            </a:r>
            <a:r>
              <a:rPr lang="de">
                <a:latin typeface="Georgia"/>
                <a:ea typeface="Georgia"/>
                <a:cs typeface="Georgia"/>
                <a:sym typeface="Georgia"/>
              </a:rPr>
              <a:t>) kovras la teron en vintro? … kovras la teron.</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solidFill>
                  <a:srgbClr val="CC0000"/>
                </a:solidFill>
                <a:latin typeface="Georgia"/>
                <a:ea typeface="Georgia"/>
                <a:cs typeface="Georgia"/>
                <a:sym typeface="Georgia"/>
              </a:rPr>
              <a:t>n</a:t>
            </a:r>
            <a:r>
              <a:rPr lang="de">
                <a:latin typeface="Georgia"/>
                <a:ea typeface="Georgia"/>
                <a:cs typeface="Georgia"/>
                <a:sym typeface="Georgia"/>
              </a:rPr>
              <a:t> (</a:t>
            </a:r>
            <a:r>
              <a:rPr lang="de">
                <a:solidFill>
                  <a:srgbClr val="CC0000"/>
                </a:solidFill>
                <a:latin typeface="Georgia"/>
                <a:ea typeface="Georgia"/>
                <a:cs typeface="Georgia"/>
                <a:sym typeface="Georgia"/>
              </a:rPr>
              <a:t>was</a:t>
            </a:r>
            <a:r>
              <a:rPr lang="de">
                <a:latin typeface="Georgia"/>
                <a:ea typeface="Georgia"/>
                <a:cs typeface="Georgia"/>
                <a:sym typeface="Georgia"/>
              </a:rPr>
              <a:t>) kovras neĝo? </a:t>
            </a:r>
            <a:r>
              <a:rPr lang="de">
                <a:solidFill>
                  <a:srgbClr val="CC0000"/>
                </a:solidFill>
                <a:latin typeface="Georgia"/>
                <a:ea typeface="Georgia"/>
                <a:cs typeface="Georgia"/>
                <a:sym typeface="Georgia"/>
              </a:rPr>
              <a:t>La</a:t>
            </a:r>
            <a:r>
              <a:rPr lang="de">
                <a:solidFill>
                  <a:srgbClr val="0000FF"/>
                </a:solidFill>
                <a:latin typeface="Georgia"/>
                <a:ea typeface="Georgia"/>
                <a:cs typeface="Georgia"/>
                <a:sym typeface="Georgia"/>
              </a:rPr>
              <a:t> …</a:t>
            </a:r>
            <a:r>
              <a:rPr lang="de">
                <a:latin typeface="Georgia"/>
                <a:ea typeface="Georgia"/>
                <a:cs typeface="Georgia"/>
                <a:sym typeface="Georgia"/>
              </a:rPr>
              <a:t> neĝo kovras.</a:t>
            </a:r>
            <a:endParaRPr>
              <a:latin typeface="Georgia"/>
              <a:ea typeface="Georgia"/>
              <a:cs typeface="Georgia"/>
              <a:sym typeface="Georgia"/>
            </a:endParaRPr>
          </a:p>
          <a:p>
            <a:pPr indent="0" lvl="0" marL="0" rtl="0" algn="l">
              <a:spcBef>
                <a:spcPts val="0"/>
              </a:spcBef>
              <a:spcAft>
                <a:spcPts val="0"/>
              </a:spcAft>
              <a:buNone/>
            </a:pPr>
            <a:r>
              <a:rPr lang="de">
                <a:solidFill>
                  <a:srgbClr val="007100"/>
                </a:solidFill>
                <a:latin typeface="Georgia"/>
                <a:ea typeface="Georgia"/>
                <a:cs typeface="Georgia"/>
                <a:sym typeface="Georgia"/>
              </a:rPr>
              <a:t>Kiam</a:t>
            </a:r>
            <a:r>
              <a:rPr lang="de">
                <a:latin typeface="Georgia"/>
                <a:ea typeface="Georgia"/>
                <a:cs typeface="Georgia"/>
                <a:sym typeface="Georgia"/>
              </a:rPr>
              <a:t> (wann) neĝo kovras la teron? … neĝo kovras la teron.</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a:t>
            </a:r>
            <a:r>
              <a:rPr b="1" lang="de">
                <a:solidFill>
                  <a:schemeClr val="accent1"/>
                </a:solidFill>
                <a:latin typeface="Georgia"/>
                <a:ea typeface="Georgia"/>
                <a:cs typeface="Georgia"/>
                <a:sym typeface="Georgia"/>
              </a:rPr>
              <a:t>kiam</a:t>
            </a:r>
            <a:r>
              <a:rPr lang="de">
                <a:latin typeface="Georgia"/>
                <a:ea typeface="Georgia"/>
                <a:cs typeface="Georgia"/>
                <a:sym typeface="Georgia"/>
              </a:rPr>
              <a:t>« (wann) ist ein weiteres Fragewort, das wir uns merken.</a:t>
            </a:r>
            <a:endParaRPr>
              <a:latin typeface="Georgia"/>
              <a:ea typeface="Georgia"/>
              <a:cs typeface="Georgia"/>
              <a:sym typeface="Georgia"/>
            </a:endParaRPr>
          </a:p>
        </p:txBody>
      </p:sp>
    </p:spTree>
  </p:cSld>
  <p:clrMapOvr>
    <a:masterClrMapping/>
  </p:clrMapOvr>
  <mc:AlternateContent>
    <mc:Choice Requires="p14">
      <p:transition spd="med">
        <p14:prism dir="l"/>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3"/>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Ki0 - kion? – Was - was?</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KK</a:t>
            </a:r>
            <a:endParaRPr sz="1400">
              <a:latin typeface="Georgia"/>
              <a:ea typeface="Georgia"/>
              <a:cs typeface="Georgia"/>
              <a:sym typeface="Georgia"/>
            </a:endParaRPr>
          </a:p>
        </p:txBody>
      </p:sp>
      <p:sp>
        <p:nvSpPr>
          <p:cNvPr id="219" name="Google Shape;219;p2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20" name="Google Shape;220;p23"/>
          <p:cNvSpPr txBox="1"/>
          <p:nvPr/>
        </p:nvSpPr>
        <p:spPr>
          <a:xfrm>
            <a:off x="657800" y="4094750"/>
            <a:ext cx="7694100" cy="6987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kovri (etwas bedecken, zudecken) – neĝo (Schnee) – tero (Erde) – vintro (Winter) – kiam (wann) – kio (was) – la (der, die, das) – en (in)</a:t>
            </a:r>
            <a:endParaRPr>
              <a:latin typeface="Georgia"/>
              <a:ea typeface="Georgia"/>
              <a:cs typeface="Georgia"/>
              <a:sym typeface="Georgia"/>
            </a:endParaRPr>
          </a:p>
        </p:txBody>
      </p:sp>
      <p:pic>
        <p:nvPicPr>
          <p:cNvPr id="221" name="Google Shape;221;p23"/>
          <p:cNvPicPr preferRelativeResize="0"/>
          <p:nvPr/>
        </p:nvPicPr>
        <p:blipFill rotWithShape="1">
          <a:blip r:embed="rId3">
            <a:alphaModFix/>
          </a:blip>
          <a:srcRect b="258" l="0" r="0" t="258"/>
          <a:stretch/>
        </p:blipFill>
        <p:spPr>
          <a:xfrm>
            <a:off x="775600" y="1143375"/>
            <a:ext cx="1838575" cy="2542550"/>
          </a:xfrm>
          <a:prstGeom prst="rect">
            <a:avLst/>
          </a:prstGeom>
          <a:noFill/>
          <a:ln>
            <a:noFill/>
          </a:ln>
        </p:spPr>
      </p:pic>
      <p:sp>
        <p:nvSpPr>
          <p:cNvPr id="222" name="Google Shape;222;p23"/>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En vintro neĝo kovras la teron.</a:t>
            </a:r>
            <a:r>
              <a:rPr lang="de">
                <a:latin typeface="Georgia"/>
                <a:ea typeface="Georgia"/>
                <a:cs typeface="Georgia"/>
                <a:sym typeface="Georgia"/>
              </a:rPr>
              <a:t>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latin typeface="Georgia"/>
                <a:ea typeface="Georgia"/>
                <a:cs typeface="Georgia"/>
                <a:sym typeface="Georgia"/>
              </a:rPr>
              <a:t> kovras la teron en vintro? </a:t>
            </a:r>
            <a:r>
              <a:rPr lang="de">
                <a:solidFill>
                  <a:srgbClr val="0000FF"/>
                </a:solidFill>
                <a:latin typeface="Georgia"/>
                <a:ea typeface="Georgia"/>
                <a:cs typeface="Georgia"/>
                <a:sym typeface="Georgia"/>
              </a:rPr>
              <a:t>Neĝo</a:t>
            </a:r>
            <a:r>
              <a:rPr lang="de">
                <a:latin typeface="Georgia"/>
                <a:ea typeface="Georgia"/>
                <a:cs typeface="Georgia"/>
                <a:sym typeface="Georgia"/>
              </a:rPr>
              <a:t> kovras la teron.</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solidFill>
                  <a:srgbClr val="CC0000"/>
                </a:solidFill>
                <a:latin typeface="Georgia"/>
                <a:ea typeface="Georgia"/>
                <a:cs typeface="Georgia"/>
                <a:sym typeface="Georgia"/>
              </a:rPr>
              <a:t>n</a:t>
            </a:r>
            <a:r>
              <a:rPr lang="de">
                <a:latin typeface="Georgia"/>
                <a:ea typeface="Georgia"/>
                <a:cs typeface="Georgia"/>
                <a:sym typeface="Georgia"/>
              </a:rPr>
              <a:t> kovras neĝo? </a:t>
            </a:r>
            <a:r>
              <a:rPr lang="de">
                <a:solidFill>
                  <a:srgbClr val="CC0000"/>
                </a:solidFill>
                <a:latin typeface="Georgia"/>
                <a:ea typeface="Georgia"/>
                <a:cs typeface="Georgia"/>
                <a:sym typeface="Georgia"/>
              </a:rPr>
              <a:t>La teron</a:t>
            </a:r>
            <a:r>
              <a:rPr lang="de">
                <a:latin typeface="Georgia"/>
                <a:ea typeface="Georgia"/>
                <a:cs typeface="Georgia"/>
                <a:sym typeface="Georgia"/>
              </a:rPr>
              <a:t> kovras neĝo.</a:t>
            </a:r>
            <a:endParaRPr>
              <a:latin typeface="Georgia"/>
              <a:ea typeface="Georgia"/>
              <a:cs typeface="Georgia"/>
              <a:sym typeface="Georgia"/>
            </a:endParaRPr>
          </a:p>
          <a:p>
            <a:pPr indent="0" lvl="0" marL="0" rtl="0" algn="l">
              <a:spcBef>
                <a:spcPts val="0"/>
              </a:spcBef>
              <a:spcAft>
                <a:spcPts val="0"/>
              </a:spcAft>
              <a:buNone/>
            </a:pPr>
            <a:r>
              <a:rPr lang="de">
                <a:solidFill>
                  <a:srgbClr val="007100"/>
                </a:solidFill>
                <a:latin typeface="Georgia"/>
                <a:ea typeface="Georgia"/>
                <a:cs typeface="Georgia"/>
                <a:sym typeface="Georgia"/>
              </a:rPr>
              <a:t>Kiam</a:t>
            </a:r>
            <a:r>
              <a:rPr lang="de">
                <a:latin typeface="Georgia"/>
                <a:ea typeface="Georgia"/>
                <a:cs typeface="Georgia"/>
                <a:sym typeface="Georgia"/>
              </a:rPr>
              <a:t> neĝo kovras la teron? </a:t>
            </a:r>
            <a:r>
              <a:rPr lang="de">
                <a:solidFill>
                  <a:schemeClr val="accent1"/>
                </a:solidFill>
                <a:latin typeface="Georgia"/>
                <a:ea typeface="Georgia"/>
                <a:cs typeface="Georgia"/>
                <a:sym typeface="Georgia"/>
              </a:rPr>
              <a:t>En vintro</a:t>
            </a:r>
            <a:r>
              <a:rPr lang="de">
                <a:latin typeface="Georgia"/>
                <a:ea typeface="Georgia"/>
                <a:cs typeface="Georgia"/>
                <a:sym typeface="Georgia"/>
              </a:rPr>
              <a:t> neĝo kovras la teron.</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p:txBody>
      </p:sp>
      <p:sp>
        <p:nvSpPr>
          <p:cNvPr id="223" name="Google Shape;223;p23"/>
          <p:cNvSpPr/>
          <p:nvPr/>
        </p:nvSpPr>
        <p:spPr>
          <a:xfrm>
            <a:off x="2768225" y="2728275"/>
            <a:ext cx="740400" cy="370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CC0000"/>
              </a:solidFill>
            </a:endParaRPr>
          </a:p>
        </p:txBody>
      </p:sp>
      <p:sp>
        <p:nvSpPr>
          <p:cNvPr id="224" name="Google Shape;224;p23"/>
          <p:cNvSpPr txBox="1"/>
          <p:nvPr/>
        </p:nvSpPr>
        <p:spPr>
          <a:xfrm>
            <a:off x="3578100" y="2593425"/>
            <a:ext cx="4387800" cy="63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Die Reihenfolge der Satzglieder ist beliebig, weil wir an der n-Markierung eindeutig das Objekt erkennen.</a:t>
            </a:r>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4"/>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Kiu - kiun? – Wer - wen?</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t/>
            </a:r>
            <a:endParaRPr sz="1400">
              <a:latin typeface="Georgia"/>
              <a:ea typeface="Georgia"/>
              <a:cs typeface="Georgia"/>
              <a:sym typeface="Georgia"/>
            </a:endParaRPr>
          </a:p>
        </p:txBody>
      </p:sp>
      <p:sp>
        <p:nvSpPr>
          <p:cNvPr id="230" name="Google Shape;230;p2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31" name="Google Shape;231;p24"/>
          <p:cNvSpPr txBox="1"/>
          <p:nvPr/>
        </p:nvSpPr>
        <p:spPr>
          <a:xfrm>
            <a:off x="657800" y="4094750"/>
            <a:ext cx="7694100" cy="6987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trinki (etwas trinken) – vidi</a:t>
            </a:r>
            <a:r>
              <a:rPr lang="de">
                <a:latin typeface="Georgia"/>
                <a:ea typeface="Georgia"/>
                <a:cs typeface="Georgia"/>
                <a:sym typeface="Georgia"/>
              </a:rPr>
              <a:t> (jemanden sehen) – avo (Großvater) – kafo (Kaffee) – nepo (Enkel) – kaj (und) – kio (was) – kiu (wer) – li (er) – la (der, die, das)</a:t>
            </a:r>
            <a:endParaRPr>
              <a:latin typeface="Georgia"/>
              <a:ea typeface="Georgia"/>
              <a:cs typeface="Georgia"/>
              <a:sym typeface="Georgia"/>
            </a:endParaRPr>
          </a:p>
        </p:txBody>
      </p:sp>
      <p:sp>
        <p:nvSpPr>
          <p:cNvPr id="232" name="Google Shape;232;p24"/>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La avo vidas la nepon kaj trinkas kafon</a:t>
            </a:r>
            <a:r>
              <a:rPr lang="de">
                <a:solidFill>
                  <a:srgbClr val="0000FF"/>
                </a:solidFill>
                <a:latin typeface="Georgia"/>
                <a:ea typeface="Georgia"/>
                <a:cs typeface="Georgia"/>
                <a:sym typeface="Georgia"/>
              </a:rPr>
              <a:t>.</a:t>
            </a:r>
            <a:r>
              <a:rPr lang="de">
                <a:latin typeface="Georgia"/>
                <a:ea typeface="Georgia"/>
                <a:cs typeface="Georgia"/>
                <a:sym typeface="Georgia"/>
              </a:rPr>
              <a:t> (Der Großvater sieht das Enkelkind und trinkt Kaffee.)</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latin typeface="Georgia"/>
                <a:ea typeface="Georgia"/>
                <a:cs typeface="Georgia"/>
                <a:sym typeface="Georgia"/>
              </a:rPr>
              <a:t> (</a:t>
            </a:r>
            <a:r>
              <a:rPr lang="de">
                <a:solidFill>
                  <a:srgbClr val="0000FF"/>
                </a:solidFill>
                <a:latin typeface="Georgia"/>
                <a:ea typeface="Georgia"/>
                <a:cs typeface="Georgia"/>
                <a:sym typeface="Georgia"/>
              </a:rPr>
              <a:t>wer</a:t>
            </a:r>
            <a:r>
              <a:rPr lang="de">
                <a:latin typeface="Georgia"/>
                <a:ea typeface="Georgia"/>
                <a:cs typeface="Georgia"/>
                <a:sym typeface="Georgia"/>
              </a:rPr>
              <a:t>) vidas la nepon? </a:t>
            </a:r>
            <a:r>
              <a:rPr lang="de">
                <a:solidFill>
                  <a:srgbClr val="0000FF"/>
                </a:solidFill>
                <a:latin typeface="Georgia"/>
                <a:ea typeface="Georgia"/>
                <a:cs typeface="Georgia"/>
                <a:sym typeface="Georgia"/>
              </a:rPr>
              <a:t>La</a:t>
            </a:r>
            <a:r>
              <a:rPr lang="de">
                <a:latin typeface="Georgia"/>
                <a:ea typeface="Georgia"/>
                <a:cs typeface="Georgia"/>
                <a:sym typeface="Georgia"/>
              </a:rPr>
              <a:t> … vidas la nepon.</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solidFill>
                  <a:srgbClr val="CC0000"/>
                </a:solidFill>
                <a:latin typeface="Georgia"/>
                <a:ea typeface="Georgia"/>
                <a:cs typeface="Georgia"/>
                <a:sym typeface="Georgia"/>
              </a:rPr>
              <a:t>n</a:t>
            </a:r>
            <a:r>
              <a:rPr lang="de">
                <a:latin typeface="Georgia"/>
                <a:ea typeface="Georgia"/>
                <a:cs typeface="Georgia"/>
                <a:sym typeface="Georgia"/>
              </a:rPr>
              <a:t> (</a:t>
            </a:r>
            <a:r>
              <a:rPr lang="de">
                <a:solidFill>
                  <a:srgbClr val="CC0000"/>
                </a:solidFill>
                <a:latin typeface="Georgia"/>
                <a:ea typeface="Georgia"/>
                <a:cs typeface="Georgia"/>
                <a:sym typeface="Georgia"/>
              </a:rPr>
              <a:t>wen</a:t>
            </a:r>
            <a:r>
              <a:rPr lang="de">
                <a:latin typeface="Georgia"/>
                <a:ea typeface="Georgia"/>
                <a:cs typeface="Georgia"/>
                <a:sym typeface="Georgia"/>
              </a:rPr>
              <a:t>) vidas la avo? </a:t>
            </a:r>
            <a:r>
              <a:rPr lang="de">
                <a:latin typeface="Georgia"/>
                <a:ea typeface="Georgia"/>
                <a:cs typeface="Georgia"/>
                <a:sym typeface="Georgia"/>
              </a:rPr>
              <a:t>L</a:t>
            </a:r>
            <a:r>
              <a:rPr lang="de">
                <a:latin typeface="Georgia"/>
                <a:ea typeface="Georgia"/>
                <a:cs typeface="Georgia"/>
                <a:sym typeface="Georgia"/>
              </a:rPr>
              <a:t>a avo vidas </a:t>
            </a:r>
            <a:r>
              <a:rPr lang="de">
                <a:solidFill>
                  <a:srgbClr val="CC0000"/>
                </a:solidFill>
                <a:latin typeface="Georgia"/>
                <a:ea typeface="Georgia"/>
                <a:cs typeface="Georgia"/>
                <a:sym typeface="Georgia"/>
              </a:rPr>
              <a:t>la … </a:t>
            </a:r>
            <a:r>
              <a:rPr lang="de">
                <a:latin typeface="Georgia"/>
                <a:ea typeface="Georgia"/>
                <a:cs typeface="Georgia"/>
                <a:sym typeface="Georgia"/>
              </a:rPr>
              <a:t>.</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solidFill>
                  <a:srgbClr val="CC0000"/>
                </a:solidFill>
                <a:latin typeface="Georgia"/>
                <a:ea typeface="Georgia"/>
                <a:cs typeface="Georgia"/>
                <a:sym typeface="Georgia"/>
              </a:rPr>
              <a:t>n</a:t>
            </a:r>
            <a:r>
              <a:rPr lang="de">
                <a:latin typeface="Georgia"/>
                <a:ea typeface="Georgia"/>
                <a:cs typeface="Georgia"/>
                <a:sym typeface="Georgia"/>
              </a:rPr>
              <a:t> trinkas la avo? Li trinkas … .</a:t>
            </a:r>
            <a:endParaRPr>
              <a:latin typeface="Georgia"/>
              <a:ea typeface="Georgia"/>
              <a:cs typeface="Georgia"/>
              <a:sym typeface="Georgia"/>
            </a:endParaRPr>
          </a:p>
        </p:txBody>
      </p:sp>
      <p:pic>
        <p:nvPicPr>
          <p:cNvPr id="233" name="Google Shape;233;p24"/>
          <p:cNvPicPr preferRelativeResize="0"/>
          <p:nvPr/>
        </p:nvPicPr>
        <p:blipFill>
          <a:blip r:embed="rId3">
            <a:alphaModFix/>
          </a:blip>
          <a:stretch>
            <a:fillRect/>
          </a:stretch>
        </p:blipFill>
        <p:spPr>
          <a:xfrm>
            <a:off x="657800" y="1297625"/>
            <a:ext cx="1728692" cy="2797124"/>
          </a:xfrm>
          <a:prstGeom prst="rect">
            <a:avLst/>
          </a:prstGeom>
          <a:noFill/>
          <a:ln>
            <a:noFill/>
          </a:ln>
        </p:spPr>
      </p:pic>
    </p:spTree>
  </p:cSld>
  <p:clrMapOvr>
    <a:masterClrMapping/>
  </p:clrMapOvr>
  <mc:AlternateContent>
    <mc:Choice Requires="p14">
      <p:transition spd="med">
        <p14:prism dir="l"/>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5"/>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Kiu - kiun? – Wer - wen?</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t/>
            </a:r>
            <a:endParaRPr sz="1400">
              <a:latin typeface="Georgia"/>
              <a:ea typeface="Georgia"/>
              <a:cs typeface="Georgia"/>
              <a:sym typeface="Georgia"/>
            </a:endParaRPr>
          </a:p>
        </p:txBody>
      </p:sp>
      <p:sp>
        <p:nvSpPr>
          <p:cNvPr id="239" name="Google Shape;239;p2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40" name="Google Shape;240;p25"/>
          <p:cNvSpPr txBox="1"/>
          <p:nvPr/>
        </p:nvSpPr>
        <p:spPr>
          <a:xfrm>
            <a:off x="657800" y="4094750"/>
            <a:ext cx="7694100" cy="6987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trinki (etwas trinken) – vidi (jemanden sehen) – avo (Großvater) – kafo (Kaffee) – nepo (Enkel) – kaj (und) – kio (was) – kiu (wer) – li (er) – la (der, die, das)</a:t>
            </a:r>
            <a:endParaRPr>
              <a:latin typeface="Georgia"/>
              <a:ea typeface="Georgia"/>
              <a:cs typeface="Georgia"/>
              <a:sym typeface="Georgia"/>
            </a:endParaRPr>
          </a:p>
        </p:txBody>
      </p:sp>
      <p:sp>
        <p:nvSpPr>
          <p:cNvPr id="241" name="Google Shape;241;p25"/>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La avo vidas la nepon kaj trinkas kafon.</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latin typeface="Georgia"/>
                <a:ea typeface="Georgia"/>
                <a:cs typeface="Georgia"/>
                <a:sym typeface="Georgia"/>
              </a:rPr>
              <a:t> vidas la nepon? </a:t>
            </a:r>
            <a:r>
              <a:rPr lang="de">
                <a:solidFill>
                  <a:srgbClr val="0000FF"/>
                </a:solidFill>
                <a:latin typeface="Georgia"/>
                <a:ea typeface="Georgia"/>
                <a:cs typeface="Georgia"/>
                <a:sym typeface="Georgia"/>
              </a:rPr>
              <a:t>La avo</a:t>
            </a:r>
            <a:r>
              <a:rPr lang="de">
                <a:latin typeface="Georgia"/>
                <a:ea typeface="Georgia"/>
                <a:cs typeface="Georgia"/>
                <a:sym typeface="Georgia"/>
              </a:rPr>
              <a:t> vidas la nepon.</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solidFill>
                  <a:srgbClr val="CC0000"/>
                </a:solidFill>
                <a:latin typeface="Georgia"/>
                <a:ea typeface="Georgia"/>
                <a:cs typeface="Georgia"/>
                <a:sym typeface="Georgia"/>
              </a:rPr>
              <a:t>n</a:t>
            </a:r>
            <a:r>
              <a:rPr lang="de">
                <a:latin typeface="Georgia"/>
                <a:ea typeface="Georgia"/>
                <a:cs typeface="Georgia"/>
                <a:sym typeface="Georgia"/>
              </a:rPr>
              <a:t> </a:t>
            </a:r>
            <a:r>
              <a:rPr lang="de">
                <a:latin typeface="Georgia"/>
                <a:ea typeface="Georgia"/>
                <a:cs typeface="Georgia"/>
                <a:sym typeface="Georgia"/>
              </a:rPr>
              <a:t>vidas la avo? Li vidas </a:t>
            </a:r>
            <a:r>
              <a:rPr lang="de">
                <a:solidFill>
                  <a:srgbClr val="CC0000"/>
                </a:solidFill>
                <a:latin typeface="Georgia"/>
                <a:ea typeface="Georgia"/>
                <a:cs typeface="Georgia"/>
                <a:sym typeface="Georgia"/>
              </a:rPr>
              <a:t>la nepon</a:t>
            </a:r>
            <a:r>
              <a:rPr lang="de">
                <a:latin typeface="Georgia"/>
                <a:ea typeface="Georgia"/>
                <a:cs typeface="Georgia"/>
                <a:sym typeface="Georgia"/>
              </a:rPr>
              <a:t>.</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solidFill>
                  <a:srgbClr val="CC0000"/>
                </a:solidFill>
                <a:latin typeface="Georgia"/>
                <a:ea typeface="Georgia"/>
                <a:cs typeface="Georgia"/>
                <a:sym typeface="Georgia"/>
              </a:rPr>
              <a:t>n</a:t>
            </a:r>
            <a:r>
              <a:rPr lang="de">
                <a:latin typeface="Georgia"/>
                <a:ea typeface="Georgia"/>
                <a:cs typeface="Georgia"/>
                <a:sym typeface="Georgia"/>
              </a:rPr>
              <a:t> trinkas la avo? Li trinkas </a:t>
            </a:r>
            <a:r>
              <a:rPr lang="de">
                <a:solidFill>
                  <a:srgbClr val="CC0000"/>
                </a:solidFill>
                <a:latin typeface="Georgia"/>
                <a:ea typeface="Georgia"/>
                <a:cs typeface="Georgia"/>
                <a:sym typeface="Georgia"/>
              </a:rPr>
              <a:t>kafon</a:t>
            </a:r>
            <a:r>
              <a:rPr lang="de">
                <a:latin typeface="Georgia"/>
                <a:ea typeface="Georgia"/>
                <a:cs typeface="Georgia"/>
                <a:sym typeface="Georgia"/>
              </a:rPr>
              <a:t>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p:txBody>
      </p:sp>
      <p:pic>
        <p:nvPicPr>
          <p:cNvPr id="242" name="Google Shape;242;p25"/>
          <p:cNvPicPr preferRelativeResize="0"/>
          <p:nvPr/>
        </p:nvPicPr>
        <p:blipFill>
          <a:blip r:embed="rId3">
            <a:alphaModFix/>
          </a:blip>
          <a:stretch>
            <a:fillRect/>
          </a:stretch>
        </p:blipFill>
        <p:spPr>
          <a:xfrm>
            <a:off x="657800" y="1297625"/>
            <a:ext cx="1728692" cy="279712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6"/>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Kio - kiun? – Was - wen?</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KK</a:t>
            </a:r>
            <a:endParaRPr sz="1400">
              <a:latin typeface="Georgia"/>
              <a:ea typeface="Georgia"/>
              <a:cs typeface="Georgia"/>
              <a:sym typeface="Georgia"/>
            </a:endParaRPr>
          </a:p>
        </p:txBody>
      </p:sp>
      <p:sp>
        <p:nvSpPr>
          <p:cNvPr id="248" name="Google Shape;248;p2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49" name="Google Shape;249;p26"/>
          <p:cNvSpPr txBox="1"/>
          <p:nvPr/>
        </p:nvSpPr>
        <p:spPr>
          <a:xfrm>
            <a:off x="657800" y="3948225"/>
            <a:ext cx="7694100" cy="8451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veki (jemanden wecken) – granda (groß) – kamiono (LKW) – mateno (Morgen) – patro (Vater) – kia (was für ein, mit welcher Eigenschaft, fragt nach Adjektiven) – kiam (wann) – kio (was) –  kiu (wer) – je (am, Uhrzeit) – la (der, die, das)</a:t>
            </a:r>
            <a:endParaRPr>
              <a:latin typeface="Georgia"/>
              <a:ea typeface="Georgia"/>
              <a:cs typeface="Georgia"/>
              <a:sym typeface="Georgia"/>
            </a:endParaRPr>
          </a:p>
        </p:txBody>
      </p:sp>
      <p:pic>
        <p:nvPicPr>
          <p:cNvPr id="250" name="Google Shape;250;p26"/>
          <p:cNvPicPr preferRelativeResize="0"/>
          <p:nvPr/>
        </p:nvPicPr>
        <p:blipFill rotWithShape="1">
          <a:blip r:embed="rId3">
            <a:alphaModFix/>
          </a:blip>
          <a:srcRect b="0" l="5213" r="5213" t="0"/>
          <a:stretch/>
        </p:blipFill>
        <p:spPr>
          <a:xfrm>
            <a:off x="775601" y="1148400"/>
            <a:ext cx="1839599" cy="2541600"/>
          </a:xfrm>
          <a:prstGeom prst="rect">
            <a:avLst/>
          </a:prstGeom>
          <a:noFill/>
          <a:ln>
            <a:noFill/>
          </a:ln>
        </p:spPr>
      </p:pic>
      <p:sp>
        <p:nvSpPr>
          <p:cNvPr id="251" name="Google Shape;251;p26"/>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Je mateno granda kamiono vekas la patron.</a:t>
            </a:r>
            <a:r>
              <a:rPr lang="de">
                <a:latin typeface="Georgia"/>
                <a:ea typeface="Georgia"/>
                <a:cs typeface="Georgia"/>
                <a:sym typeface="Georgia"/>
              </a:rPr>
              <a:t> (Am Morgen weckt ein großer LKW den Vater.)</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latin typeface="Georgia"/>
                <a:ea typeface="Georgia"/>
                <a:cs typeface="Georgia"/>
                <a:sym typeface="Georgia"/>
              </a:rPr>
              <a:t> (</a:t>
            </a:r>
            <a:r>
              <a:rPr lang="de">
                <a:solidFill>
                  <a:srgbClr val="0000FF"/>
                </a:solidFill>
                <a:latin typeface="Georgia"/>
                <a:ea typeface="Georgia"/>
                <a:cs typeface="Georgia"/>
                <a:sym typeface="Georgia"/>
              </a:rPr>
              <a:t>was</a:t>
            </a:r>
            <a:r>
              <a:rPr lang="de">
                <a:latin typeface="Georgia"/>
                <a:ea typeface="Georgia"/>
                <a:cs typeface="Georgia"/>
                <a:sym typeface="Georgia"/>
              </a:rPr>
              <a:t>) vekas la patron? … vekas la patron.</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solidFill>
                  <a:srgbClr val="CC0000"/>
                </a:solidFill>
                <a:latin typeface="Georgia"/>
                <a:ea typeface="Georgia"/>
                <a:cs typeface="Georgia"/>
                <a:sym typeface="Georgia"/>
              </a:rPr>
              <a:t>n</a:t>
            </a:r>
            <a:r>
              <a:rPr lang="de">
                <a:latin typeface="Georgia"/>
                <a:ea typeface="Georgia"/>
                <a:cs typeface="Georgia"/>
                <a:sym typeface="Georgia"/>
              </a:rPr>
              <a:t> (</a:t>
            </a:r>
            <a:r>
              <a:rPr lang="de">
                <a:solidFill>
                  <a:srgbClr val="CC0000"/>
                </a:solidFill>
                <a:latin typeface="Georgia"/>
                <a:ea typeface="Georgia"/>
                <a:cs typeface="Georgia"/>
                <a:sym typeface="Georgia"/>
              </a:rPr>
              <a:t>wen</a:t>
            </a:r>
            <a:r>
              <a:rPr lang="de">
                <a:latin typeface="Georgia"/>
                <a:ea typeface="Georgia"/>
                <a:cs typeface="Georgia"/>
                <a:sym typeface="Georgia"/>
              </a:rPr>
              <a:t>) vekas granda kamiono? </a:t>
            </a:r>
            <a:r>
              <a:rPr lang="de">
                <a:solidFill>
                  <a:srgbClr val="CC0000"/>
                </a:solidFill>
                <a:latin typeface="Georgia"/>
                <a:ea typeface="Georgia"/>
                <a:cs typeface="Georgia"/>
                <a:sym typeface="Georgia"/>
              </a:rPr>
              <a:t>La</a:t>
            </a:r>
            <a:r>
              <a:rPr lang="de">
                <a:solidFill>
                  <a:srgbClr val="0000FF"/>
                </a:solidFill>
                <a:latin typeface="Georgia"/>
                <a:ea typeface="Georgia"/>
                <a:cs typeface="Georgia"/>
                <a:sym typeface="Georgia"/>
              </a:rPr>
              <a:t> …</a:t>
            </a:r>
            <a:r>
              <a:rPr lang="de">
                <a:latin typeface="Georgia"/>
                <a:ea typeface="Georgia"/>
                <a:cs typeface="Georgia"/>
                <a:sym typeface="Georgia"/>
              </a:rPr>
              <a:t> la kamiono vekas.</a:t>
            </a:r>
            <a:endParaRPr>
              <a:latin typeface="Georgia"/>
              <a:ea typeface="Georgia"/>
              <a:cs typeface="Georgia"/>
              <a:sym typeface="Georgia"/>
            </a:endParaRPr>
          </a:p>
          <a:p>
            <a:pPr indent="0" lvl="0" marL="0" rtl="0" algn="l">
              <a:spcBef>
                <a:spcPts val="0"/>
              </a:spcBef>
              <a:spcAft>
                <a:spcPts val="0"/>
              </a:spcAft>
              <a:buNone/>
            </a:pPr>
            <a:r>
              <a:rPr lang="de">
                <a:solidFill>
                  <a:schemeClr val="accent1"/>
                </a:solidFill>
                <a:latin typeface="Georgia"/>
                <a:ea typeface="Georgia"/>
                <a:cs typeface="Georgia"/>
                <a:sym typeface="Georgia"/>
              </a:rPr>
              <a:t>Kiam</a:t>
            </a:r>
            <a:r>
              <a:rPr lang="de">
                <a:latin typeface="Georgia"/>
                <a:ea typeface="Georgia"/>
                <a:cs typeface="Georgia"/>
                <a:sym typeface="Georgia"/>
              </a:rPr>
              <a:t> kamiono vekas la patron? … </a:t>
            </a:r>
            <a:r>
              <a:rPr lang="de">
                <a:latin typeface="Georgia"/>
                <a:ea typeface="Georgia"/>
                <a:cs typeface="Georgia"/>
                <a:sym typeface="Georgia"/>
              </a:rPr>
              <a:t>kamiono</a:t>
            </a:r>
            <a:r>
              <a:rPr lang="de">
                <a:latin typeface="Georgia"/>
                <a:ea typeface="Georgia"/>
                <a:cs typeface="Georgia"/>
                <a:sym typeface="Georgia"/>
              </a:rPr>
              <a:t> vekas la patron.</a:t>
            </a:r>
            <a:endParaRPr>
              <a:latin typeface="Georgia"/>
              <a:ea typeface="Georgia"/>
              <a:cs typeface="Georgia"/>
              <a:sym typeface="Georgia"/>
            </a:endParaRPr>
          </a:p>
          <a:p>
            <a:pPr indent="0" lvl="0" marL="0" rtl="0" algn="l">
              <a:spcBef>
                <a:spcPts val="0"/>
              </a:spcBef>
              <a:spcAft>
                <a:spcPts val="0"/>
              </a:spcAft>
              <a:buNone/>
            </a:pPr>
            <a:r>
              <a:rPr lang="de">
                <a:solidFill>
                  <a:srgbClr val="007100"/>
                </a:solidFill>
                <a:latin typeface="Georgia"/>
                <a:ea typeface="Georgia"/>
                <a:cs typeface="Georgia"/>
                <a:sym typeface="Georgia"/>
              </a:rPr>
              <a:t>Kia</a:t>
            </a:r>
            <a:r>
              <a:rPr lang="de">
                <a:latin typeface="Georgia"/>
                <a:ea typeface="Georgia"/>
                <a:cs typeface="Georgia"/>
                <a:sym typeface="Georgia"/>
              </a:rPr>
              <a:t> kamiono vekas la patron? … kamiono vekas la patron.</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a:t>
            </a:r>
            <a:r>
              <a:rPr b="1" lang="de">
                <a:solidFill>
                  <a:schemeClr val="accent1"/>
                </a:solidFill>
                <a:latin typeface="Georgia"/>
                <a:ea typeface="Georgia"/>
                <a:cs typeface="Georgia"/>
                <a:sym typeface="Georgia"/>
              </a:rPr>
              <a:t>kia</a:t>
            </a:r>
            <a:r>
              <a:rPr lang="de">
                <a:latin typeface="Georgia"/>
                <a:ea typeface="Georgia"/>
                <a:cs typeface="Georgia"/>
                <a:sym typeface="Georgia"/>
              </a:rPr>
              <a:t>« fragt nach einer Eigenschaft. Dieses Fragewort kann Markierungen erhalten: kiaj, kia</a:t>
            </a:r>
            <a:r>
              <a:rPr lang="de">
                <a:solidFill>
                  <a:srgbClr val="CC0000"/>
                </a:solidFill>
                <a:latin typeface="Georgia"/>
                <a:ea typeface="Georgia"/>
                <a:cs typeface="Georgia"/>
                <a:sym typeface="Georgia"/>
              </a:rPr>
              <a:t>n</a:t>
            </a:r>
            <a:r>
              <a:rPr lang="de">
                <a:latin typeface="Georgia"/>
                <a:ea typeface="Georgia"/>
                <a:cs typeface="Georgia"/>
                <a:sym typeface="Georgia"/>
              </a:rPr>
              <a:t>, kiaj</a:t>
            </a:r>
            <a:r>
              <a:rPr lang="de">
                <a:solidFill>
                  <a:srgbClr val="CC0000"/>
                </a:solidFill>
                <a:latin typeface="Georgia"/>
                <a:ea typeface="Georgia"/>
                <a:cs typeface="Georgia"/>
                <a:sym typeface="Georgia"/>
              </a:rPr>
              <a:t>n</a:t>
            </a:r>
            <a:r>
              <a:rPr lang="de">
                <a:latin typeface="Georgia"/>
                <a:ea typeface="Georgia"/>
                <a:cs typeface="Georgia"/>
                <a:sym typeface="Georgia"/>
              </a:rPr>
              <a:t>.</a:t>
            </a:r>
            <a:endParaRPr>
              <a:latin typeface="Georgia"/>
              <a:ea typeface="Georgia"/>
              <a:cs typeface="Georgia"/>
              <a:sym typeface="Georgia"/>
            </a:endParaRPr>
          </a:p>
        </p:txBody>
      </p:sp>
    </p:spTree>
  </p:cSld>
  <p:clrMapOvr>
    <a:masterClrMapping/>
  </p:clrMapOvr>
  <mc:AlternateContent>
    <mc:Choice Requires="p14">
      <p:transition spd="med">
        <p14:prism dir="l"/>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7"/>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Kio - kiun? – Was - wen?</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KK</a:t>
            </a:r>
            <a:endParaRPr sz="1400">
              <a:latin typeface="Georgia"/>
              <a:ea typeface="Georgia"/>
              <a:cs typeface="Georgia"/>
              <a:sym typeface="Georgia"/>
            </a:endParaRPr>
          </a:p>
        </p:txBody>
      </p:sp>
      <p:sp>
        <p:nvSpPr>
          <p:cNvPr id="257" name="Google Shape;257;p2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58" name="Google Shape;258;p27"/>
          <p:cNvSpPr txBox="1"/>
          <p:nvPr/>
        </p:nvSpPr>
        <p:spPr>
          <a:xfrm>
            <a:off x="657800" y="3955950"/>
            <a:ext cx="7694100" cy="8376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veki (jemanden wecken) – granda (groß) – kamiono (LKW) – mateno (Morgen) – patro (Vater) – kia (was für ein, mit welcher Eigenschaft, fragt nach Adjektiven) – kiam (wann) – kio (was) –  kiu (wer) – je (am, Uhrzeit) – la (der, die, das)</a:t>
            </a:r>
            <a:endParaRPr>
              <a:latin typeface="Georgia"/>
              <a:ea typeface="Georgia"/>
              <a:cs typeface="Georgia"/>
              <a:sym typeface="Georgia"/>
            </a:endParaRPr>
          </a:p>
          <a:p>
            <a:pPr indent="0" lvl="0" marL="0" rtl="0" algn="ctr">
              <a:spcBef>
                <a:spcPts val="0"/>
              </a:spcBef>
              <a:spcAft>
                <a:spcPts val="0"/>
              </a:spcAft>
              <a:buNone/>
            </a:pPr>
            <a:r>
              <a:t/>
            </a:r>
            <a:endParaRPr>
              <a:latin typeface="Georgia"/>
              <a:ea typeface="Georgia"/>
              <a:cs typeface="Georgia"/>
              <a:sym typeface="Georgia"/>
            </a:endParaRPr>
          </a:p>
        </p:txBody>
      </p:sp>
      <p:pic>
        <p:nvPicPr>
          <p:cNvPr id="259" name="Google Shape;259;p27"/>
          <p:cNvPicPr preferRelativeResize="0"/>
          <p:nvPr/>
        </p:nvPicPr>
        <p:blipFill rotWithShape="1">
          <a:blip r:embed="rId3">
            <a:alphaModFix/>
          </a:blip>
          <a:srcRect b="0" l="5213" r="5213" t="0"/>
          <a:stretch/>
        </p:blipFill>
        <p:spPr>
          <a:xfrm>
            <a:off x="775601" y="1148400"/>
            <a:ext cx="1839599" cy="2541600"/>
          </a:xfrm>
          <a:prstGeom prst="rect">
            <a:avLst/>
          </a:prstGeom>
          <a:noFill/>
          <a:ln>
            <a:noFill/>
          </a:ln>
        </p:spPr>
      </p:pic>
      <p:sp>
        <p:nvSpPr>
          <p:cNvPr id="260" name="Google Shape;260;p27"/>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Je mateno granda kamiono vekas la patron.</a:t>
            </a:r>
            <a:endParaRPr>
              <a:solidFill>
                <a:srgbClr val="0000FF"/>
              </a:solidFill>
              <a:latin typeface="Georgia"/>
              <a:ea typeface="Georgia"/>
              <a:cs typeface="Georgia"/>
              <a:sym typeface="Georgia"/>
            </a:endParaRPr>
          </a:p>
          <a:p>
            <a:pPr indent="0" lvl="0" marL="0" rtl="0" algn="l">
              <a:spcBef>
                <a:spcPts val="0"/>
              </a:spcBef>
              <a:spcAft>
                <a:spcPts val="0"/>
              </a:spcAft>
              <a:buNone/>
            </a:pPr>
            <a:r>
              <a:t/>
            </a:r>
            <a:endParaRPr>
              <a:solidFill>
                <a:srgbClr val="0000FF"/>
              </a:solidFill>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latin typeface="Georgia"/>
                <a:ea typeface="Georgia"/>
                <a:cs typeface="Georgia"/>
                <a:sym typeface="Georgia"/>
              </a:rPr>
              <a:t> vekas la patron? </a:t>
            </a:r>
            <a:r>
              <a:rPr lang="de">
                <a:solidFill>
                  <a:srgbClr val="0000FF"/>
                </a:solidFill>
                <a:latin typeface="Georgia"/>
                <a:ea typeface="Georgia"/>
                <a:cs typeface="Georgia"/>
                <a:sym typeface="Georgia"/>
              </a:rPr>
              <a:t>Granda kamiono</a:t>
            </a:r>
            <a:r>
              <a:rPr lang="de">
                <a:latin typeface="Georgia"/>
                <a:ea typeface="Georgia"/>
                <a:cs typeface="Georgia"/>
                <a:sym typeface="Georgia"/>
              </a:rPr>
              <a:t> vekas la patron.</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solidFill>
                  <a:srgbClr val="CC0000"/>
                </a:solidFill>
                <a:latin typeface="Georgia"/>
                <a:ea typeface="Georgia"/>
                <a:cs typeface="Georgia"/>
                <a:sym typeface="Georgia"/>
              </a:rPr>
              <a:t>n</a:t>
            </a:r>
            <a:r>
              <a:rPr lang="de">
                <a:latin typeface="Georgia"/>
                <a:ea typeface="Georgia"/>
                <a:cs typeface="Georgia"/>
                <a:sym typeface="Georgia"/>
              </a:rPr>
              <a:t> vekas granda kamiono? </a:t>
            </a:r>
            <a:r>
              <a:rPr lang="de">
                <a:solidFill>
                  <a:srgbClr val="CC0000"/>
                </a:solidFill>
                <a:latin typeface="Georgia"/>
                <a:ea typeface="Georgia"/>
                <a:cs typeface="Georgia"/>
                <a:sym typeface="Georgia"/>
              </a:rPr>
              <a:t>La</a:t>
            </a:r>
            <a:r>
              <a:rPr lang="de">
                <a:solidFill>
                  <a:srgbClr val="0000FF"/>
                </a:solidFill>
                <a:latin typeface="Georgia"/>
                <a:ea typeface="Georgia"/>
                <a:cs typeface="Georgia"/>
                <a:sym typeface="Georgia"/>
              </a:rPr>
              <a:t> </a:t>
            </a:r>
            <a:r>
              <a:rPr lang="de">
                <a:solidFill>
                  <a:schemeClr val="accent2"/>
                </a:solidFill>
                <a:latin typeface="Georgia"/>
                <a:ea typeface="Georgia"/>
                <a:cs typeface="Georgia"/>
                <a:sym typeface="Georgia"/>
              </a:rPr>
              <a:t>patron</a:t>
            </a:r>
            <a:r>
              <a:rPr lang="de">
                <a:latin typeface="Georgia"/>
                <a:ea typeface="Georgia"/>
                <a:cs typeface="Georgia"/>
                <a:sym typeface="Georgia"/>
              </a:rPr>
              <a:t> la kamiono vekas.</a:t>
            </a:r>
            <a:endParaRPr>
              <a:latin typeface="Georgia"/>
              <a:ea typeface="Georgia"/>
              <a:cs typeface="Georgia"/>
              <a:sym typeface="Georgia"/>
            </a:endParaRPr>
          </a:p>
          <a:p>
            <a:pPr indent="0" lvl="0" marL="0" rtl="0" algn="l">
              <a:spcBef>
                <a:spcPts val="0"/>
              </a:spcBef>
              <a:spcAft>
                <a:spcPts val="0"/>
              </a:spcAft>
              <a:buNone/>
            </a:pPr>
            <a:r>
              <a:rPr lang="de">
                <a:solidFill>
                  <a:schemeClr val="accent1"/>
                </a:solidFill>
                <a:latin typeface="Georgia"/>
                <a:ea typeface="Georgia"/>
                <a:cs typeface="Georgia"/>
                <a:sym typeface="Georgia"/>
              </a:rPr>
              <a:t>Kiam</a:t>
            </a:r>
            <a:r>
              <a:rPr lang="de">
                <a:latin typeface="Georgia"/>
                <a:ea typeface="Georgia"/>
                <a:cs typeface="Georgia"/>
                <a:sym typeface="Georgia"/>
              </a:rPr>
              <a:t> horloĝo vekas la patron? </a:t>
            </a:r>
            <a:r>
              <a:rPr lang="de">
                <a:solidFill>
                  <a:srgbClr val="007100"/>
                </a:solidFill>
                <a:latin typeface="Georgia"/>
                <a:ea typeface="Georgia"/>
                <a:cs typeface="Georgia"/>
                <a:sym typeface="Georgia"/>
              </a:rPr>
              <a:t>Je mateno</a:t>
            </a:r>
            <a:r>
              <a:rPr lang="de">
                <a:latin typeface="Georgia"/>
                <a:ea typeface="Georgia"/>
                <a:cs typeface="Georgia"/>
                <a:sym typeface="Georgia"/>
              </a:rPr>
              <a:t> kamiono vekas la patron.</a:t>
            </a:r>
            <a:endParaRPr>
              <a:latin typeface="Georgia"/>
              <a:ea typeface="Georgia"/>
              <a:cs typeface="Georgia"/>
              <a:sym typeface="Georgia"/>
            </a:endParaRPr>
          </a:p>
          <a:p>
            <a:pPr indent="0" lvl="0" marL="0" rtl="0" algn="l">
              <a:spcBef>
                <a:spcPts val="0"/>
              </a:spcBef>
              <a:spcAft>
                <a:spcPts val="0"/>
              </a:spcAft>
              <a:buNone/>
            </a:pPr>
            <a:r>
              <a:rPr lang="de">
                <a:solidFill>
                  <a:srgbClr val="007100"/>
                </a:solidFill>
                <a:latin typeface="Georgia"/>
                <a:ea typeface="Georgia"/>
                <a:cs typeface="Georgia"/>
                <a:sym typeface="Georgia"/>
              </a:rPr>
              <a:t>Kia</a:t>
            </a:r>
            <a:r>
              <a:rPr lang="de">
                <a:latin typeface="Georgia"/>
                <a:ea typeface="Georgia"/>
                <a:cs typeface="Georgia"/>
                <a:sym typeface="Georgia"/>
              </a:rPr>
              <a:t> kamiono vekas la patron? </a:t>
            </a:r>
            <a:r>
              <a:rPr lang="de">
                <a:solidFill>
                  <a:srgbClr val="007100"/>
                </a:solidFill>
                <a:latin typeface="Georgia"/>
                <a:ea typeface="Georgia"/>
                <a:cs typeface="Georgia"/>
                <a:sym typeface="Georgia"/>
              </a:rPr>
              <a:t>Granda</a:t>
            </a:r>
            <a:r>
              <a:rPr lang="de">
                <a:latin typeface="Georgia"/>
                <a:ea typeface="Georgia"/>
                <a:cs typeface="Georgia"/>
                <a:sym typeface="Georgia"/>
              </a:rPr>
              <a:t> kamiono vekas la patron.</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8"/>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Tom kaj la kato – Tom und die Katze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Tom estas juna viro (… ist ein junger Mann). Li posedas </a:t>
            </a:r>
            <a:r>
              <a:rPr lang="de" sz="1400">
                <a:solidFill>
                  <a:srgbClr val="CC0000"/>
                </a:solidFill>
                <a:latin typeface="Georgia"/>
                <a:ea typeface="Georgia"/>
                <a:cs typeface="Georgia"/>
                <a:sym typeface="Georgia"/>
              </a:rPr>
              <a:t>katon</a:t>
            </a:r>
            <a:r>
              <a:rPr lang="de" sz="1400">
                <a:latin typeface="Georgia"/>
                <a:ea typeface="Georgia"/>
                <a:cs typeface="Georgia"/>
                <a:sym typeface="Georgia"/>
              </a:rPr>
              <a:t> (… besitzt… ). La kato estas bela (schön). Li amas </a:t>
            </a:r>
            <a:r>
              <a:rPr lang="de" sz="1400">
                <a:solidFill>
                  <a:srgbClr val="CC0000"/>
                </a:solidFill>
                <a:latin typeface="Georgia"/>
                <a:ea typeface="Georgia"/>
                <a:cs typeface="Georgia"/>
                <a:sym typeface="Georgia"/>
              </a:rPr>
              <a:t>la belan katon</a:t>
            </a:r>
            <a:r>
              <a:rPr lang="de" sz="1400">
                <a:latin typeface="Georgia"/>
                <a:ea typeface="Georgia"/>
                <a:cs typeface="Georgia"/>
                <a:sym typeface="Georgia"/>
              </a:rPr>
              <a:t>. </a:t>
            </a:r>
            <a:r>
              <a:rPr lang="de" sz="1400">
                <a:latin typeface="Georgia"/>
                <a:ea typeface="Georgia"/>
                <a:cs typeface="Georgia"/>
                <a:sym typeface="Georgia"/>
              </a:rPr>
              <a:t>La kato havas </a:t>
            </a:r>
            <a:r>
              <a:rPr lang="de" sz="1400">
                <a:solidFill>
                  <a:srgbClr val="CC0000"/>
                </a:solidFill>
                <a:latin typeface="Georgia"/>
                <a:ea typeface="Georgia"/>
                <a:cs typeface="Georgia"/>
                <a:sym typeface="Georgia"/>
              </a:rPr>
              <a:t>grizan felon kaj du grandajn okulojn</a:t>
            </a:r>
            <a:r>
              <a:rPr lang="de" sz="1400">
                <a:latin typeface="Georgia"/>
                <a:ea typeface="Georgia"/>
                <a:cs typeface="Georgia"/>
                <a:sym typeface="Georgia"/>
              </a:rPr>
              <a:t>.(… hat </a:t>
            </a:r>
            <a:r>
              <a:rPr lang="de" sz="1400">
                <a:solidFill>
                  <a:srgbClr val="9900FF"/>
                </a:solidFill>
                <a:latin typeface="Georgia"/>
                <a:ea typeface="Georgia"/>
                <a:cs typeface="Georgia"/>
                <a:sym typeface="Georgia"/>
              </a:rPr>
              <a:t>ein</a:t>
            </a:r>
            <a:r>
              <a:rPr lang="de" sz="1400">
                <a:latin typeface="Georgia"/>
                <a:ea typeface="Georgia"/>
                <a:cs typeface="Georgia"/>
                <a:sym typeface="Georgia"/>
              </a:rPr>
              <a:t> </a:t>
            </a:r>
            <a:r>
              <a:rPr lang="de" sz="1400">
                <a:solidFill>
                  <a:srgbClr val="CC0000"/>
                </a:solidFill>
                <a:latin typeface="Georgia"/>
                <a:ea typeface="Georgia"/>
                <a:cs typeface="Georgia"/>
                <a:sym typeface="Georgia"/>
              </a:rPr>
              <a:t>graues Fell und zwei große Augen</a:t>
            </a:r>
            <a:r>
              <a:rPr lang="de" sz="1400">
                <a:latin typeface="Georgia"/>
                <a:ea typeface="Georgia"/>
                <a:cs typeface="Georgia"/>
                <a:sym typeface="Georgia"/>
              </a:rPr>
              <a:t>). </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Tom posedas? (Kio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 Was? fragt nach dem direkten Objekt, einem Substantiv mit n-Markierung = Akkusativ – aber nicht nach einer Person!). Li posedas </a:t>
            </a:r>
            <a:r>
              <a:rPr lang="de" sz="1400">
                <a:solidFill>
                  <a:srgbClr val="CC0000"/>
                </a:solidFill>
                <a:latin typeface="Georgia"/>
                <a:ea typeface="Georgia"/>
                <a:cs typeface="Georgia"/>
                <a:sym typeface="Georgia"/>
              </a:rPr>
              <a:t>…</a:t>
            </a:r>
            <a:r>
              <a:rPr lang="de" sz="1400">
                <a:latin typeface="Georgia"/>
                <a:ea typeface="Georgia"/>
                <a:cs typeface="Georgia"/>
                <a:sym typeface="Georgia"/>
              </a:rPr>
              <a:t> .</a:t>
            </a:r>
            <a:endParaRPr sz="1400">
              <a:latin typeface="Georgia"/>
              <a:ea typeface="Georgia"/>
              <a:cs typeface="Georgia"/>
              <a:sym typeface="Georgia"/>
            </a:endParaRPr>
          </a:p>
        </p:txBody>
      </p:sp>
      <p:sp>
        <p:nvSpPr>
          <p:cNvPr id="266" name="Google Shape;266;p2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67" name="Google Shape;267;p28"/>
          <p:cNvSpPr txBox="1"/>
          <p:nvPr/>
        </p:nvSpPr>
        <p:spPr>
          <a:xfrm>
            <a:off x="657800" y="3686050"/>
            <a:ext cx="7694100" cy="11073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ami (jemanden lieben) – esti (sein / ist / sind) – havi (etwas haben) – posedi (etwas besitzen) – bela (schön) – bona (gut) – juna (jung) – granda (groß) – griza (grau) – amiko (Freund) – felo (einzelnes Haar) – kato (Katze) – okulo (Auge) – viro (Mann) – du (zwei)  – kaj (und) – li (er)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mc:AlternateContent>
    <mc:Choice Requires="p14">
      <p:transition spd="med">
        <p14:prism dir="l"/>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9"/>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Tom kaj la kato – Tom und die Katze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Tom estas juna viro. Li posedas </a:t>
            </a:r>
            <a:r>
              <a:rPr lang="de" sz="1400">
                <a:solidFill>
                  <a:srgbClr val="CC0000"/>
                </a:solidFill>
                <a:latin typeface="Georgia"/>
                <a:ea typeface="Georgia"/>
                <a:cs typeface="Georgia"/>
                <a:sym typeface="Georgia"/>
              </a:rPr>
              <a:t>katon</a:t>
            </a:r>
            <a:r>
              <a:rPr lang="de" sz="1400">
                <a:latin typeface="Georgia"/>
                <a:ea typeface="Georgia"/>
                <a:cs typeface="Georgia"/>
                <a:sym typeface="Georgia"/>
              </a:rPr>
              <a:t>. La kato estas bela. Li amas </a:t>
            </a:r>
            <a:r>
              <a:rPr lang="de" sz="1400">
                <a:solidFill>
                  <a:srgbClr val="CC0000"/>
                </a:solidFill>
                <a:latin typeface="Georgia"/>
                <a:ea typeface="Georgia"/>
                <a:cs typeface="Georgia"/>
                <a:sym typeface="Georgia"/>
              </a:rPr>
              <a:t>la belan katon</a:t>
            </a:r>
            <a:r>
              <a:rPr lang="de" sz="1400">
                <a:latin typeface="Georgia"/>
                <a:ea typeface="Georgia"/>
                <a:cs typeface="Georgia"/>
                <a:sym typeface="Georgia"/>
              </a:rPr>
              <a:t>. La kato havas </a:t>
            </a:r>
            <a:r>
              <a:rPr lang="de" sz="1400">
                <a:solidFill>
                  <a:srgbClr val="CC0000"/>
                </a:solidFill>
                <a:latin typeface="Georgia"/>
                <a:ea typeface="Georgia"/>
                <a:cs typeface="Georgia"/>
                <a:sym typeface="Georgia"/>
              </a:rPr>
              <a:t>grizan felon kaj du grandajn okulojn</a:t>
            </a:r>
            <a:r>
              <a:rPr lang="de" sz="1400">
                <a:latin typeface="Georgia"/>
                <a:ea typeface="Georgia"/>
                <a:cs typeface="Georgia"/>
                <a:sym typeface="Georgia"/>
              </a:rPr>
              <a:t>. </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Tom posedas? Li posedas kato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a:t>
            </a:r>
            <a:endParaRPr sz="1400">
              <a:latin typeface="Georgia"/>
              <a:ea typeface="Georgia"/>
              <a:cs typeface="Georgia"/>
              <a:sym typeface="Georgia"/>
            </a:endParaRPr>
          </a:p>
        </p:txBody>
      </p:sp>
      <p:sp>
        <p:nvSpPr>
          <p:cNvPr id="273" name="Google Shape;273;p2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74" name="Google Shape;274;p29"/>
          <p:cNvSpPr txBox="1"/>
          <p:nvPr/>
        </p:nvSpPr>
        <p:spPr>
          <a:xfrm>
            <a:off x="657800" y="3686050"/>
            <a:ext cx="7694100" cy="11073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ami (jemanden lieben) – esti (sein / ist / sind) – havi (etwas haben) – posedi (etwas besitzen) – bela (schön) – bona (gut) – juna (jung) – granda (groß) – griza (grau) – amiko (Freund) – felo (einzelnes Haar) – kato (Katze) – okulo (Auge) – viro (Mann) – du (zwei)  – kaj (und) – li (er)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0"/>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Tom kaj la kato – Tom und die Katze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Tom estas juna viro. Li posedas </a:t>
            </a:r>
            <a:r>
              <a:rPr lang="de" sz="1400">
                <a:solidFill>
                  <a:srgbClr val="CC0000"/>
                </a:solidFill>
                <a:latin typeface="Georgia"/>
                <a:ea typeface="Georgia"/>
                <a:cs typeface="Georgia"/>
                <a:sym typeface="Georgia"/>
              </a:rPr>
              <a:t>katon</a:t>
            </a:r>
            <a:r>
              <a:rPr lang="de" sz="1400">
                <a:latin typeface="Georgia"/>
                <a:ea typeface="Georgia"/>
                <a:cs typeface="Georgia"/>
                <a:sym typeface="Georgia"/>
              </a:rPr>
              <a:t>. La kato estas bela. Li amas </a:t>
            </a:r>
            <a:r>
              <a:rPr lang="de" sz="1400">
                <a:solidFill>
                  <a:srgbClr val="CC0000"/>
                </a:solidFill>
                <a:latin typeface="Georgia"/>
                <a:ea typeface="Georgia"/>
                <a:cs typeface="Georgia"/>
                <a:sym typeface="Georgia"/>
              </a:rPr>
              <a:t>la belan katon</a:t>
            </a:r>
            <a:r>
              <a:rPr lang="de" sz="1400">
                <a:latin typeface="Georgia"/>
                <a:ea typeface="Georgia"/>
                <a:cs typeface="Georgia"/>
                <a:sym typeface="Georgia"/>
              </a:rPr>
              <a:t>. </a:t>
            </a:r>
            <a:r>
              <a:rPr lang="de" sz="1400">
                <a:latin typeface="Georgia"/>
                <a:ea typeface="Georgia"/>
                <a:cs typeface="Georgia"/>
                <a:sym typeface="Georgia"/>
              </a:rPr>
              <a:t>La kato havas </a:t>
            </a:r>
            <a:r>
              <a:rPr lang="de" sz="1400">
                <a:solidFill>
                  <a:srgbClr val="CC0000"/>
                </a:solidFill>
                <a:latin typeface="Georgia"/>
                <a:ea typeface="Georgia"/>
                <a:cs typeface="Georgia"/>
                <a:sym typeface="Georgia"/>
              </a:rPr>
              <a:t>grizan felon kaj du grandajn okulojn</a:t>
            </a:r>
            <a:r>
              <a:rPr lang="de" sz="1400">
                <a:latin typeface="Georgia"/>
                <a:ea typeface="Georgia"/>
                <a:cs typeface="Georgia"/>
                <a:sym typeface="Georgia"/>
              </a:rPr>
              <a:t>.(… hat </a:t>
            </a:r>
            <a:r>
              <a:rPr lang="de" sz="1400">
                <a:solidFill>
                  <a:srgbClr val="9900FF"/>
                </a:solidFill>
                <a:latin typeface="Georgia"/>
                <a:ea typeface="Georgia"/>
                <a:cs typeface="Georgia"/>
                <a:sym typeface="Georgia"/>
              </a:rPr>
              <a:t>ein</a:t>
            </a:r>
            <a:r>
              <a:rPr lang="de" sz="1400">
                <a:latin typeface="Georgia"/>
                <a:ea typeface="Georgia"/>
                <a:cs typeface="Georgia"/>
                <a:sym typeface="Georgia"/>
              </a:rPr>
              <a:t> </a:t>
            </a:r>
            <a:r>
              <a:rPr lang="de" sz="1400">
                <a:solidFill>
                  <a:srgbClr val="CC0000"/>
                </a:solidFill>
                <a:latin typeface="Georgia"/>
                <a:ea typeface="Georgia"/>
                <a:cs typeface="Georgia"/>
                <a:sym typeface="Georgia"/>
              </a:rPr>
              <a:t>graues Fell und zwei große Augen</a:t>
            </a:r>
            <a:r>
              <a:rPr lang="de" sz="1400">
                <a:latin typeface="Georgia"/>
                <a:ea typeface="Georgia"/>
                <a:cs typeface="Georgia"/>
                <a:sym typeface="Georgia"/>
              </a:rPr>
              <a:t>). </a:t>
            </a:r>
            <a:endParaRPr sz="1400">
              <a:latin typeface="Georgia"/>
              <a:ea typeface="Georgia"/>
              <a:cs typeface="Georgia"/>
              <a:sym typeface="Georgia"/>
            </a:endParaRPr>
          </a:p>
          <a:p>
            <a:pPr indent="0" lvl="0" marL="0" rtl="0" algn="l">
              <a:spcBef>
                <a:spcPts val="1200"/>
              </a:spcBef>
              <a:spcAft>
                <a:spcPts val="1200"/>
              </a:spcAft>
              <a:buNone/>
            </a:pPr>
            <a:r>
              <a:rPr lang="de" sz="1400">
                <a:solidFill>
                  <a:srgbClr val="000000"/>
                </a:solidFill>
                <a:latin typeface="Georgia"/>
                <a:ea typeface="Georgia"/>
                <a:cs typeface="Georgia"/>
                <a:sym typeface="Georgia"/>
              </a:rPr>
              <a:t>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estas li amas? Li amas </a:t>
            </a:r>
            <a:r>
              <a:rPr lang="de" sz="1400">
                <a:solidFill>
                  <a:srgbClr val="CC0000"/>
                </a:solidFill>
                <a:latin typeface="Georgia"/>
                <a:ea typeface="Georgia"/>
                <a:cs typeface="Georgia"/>
                <a:sym typeface="Georgia"/>
              </a:rPr>
              <a:t>…</a:t>
            </a:r>
            <a:r>
              <a:rPr lang="de" sz="1400">
                <a:latin typeface="Georgia"/>
                <a:ea typeface="Georgia"/>
                <a:cs typeface="Georgia"/>
                <a:sym typeface="Georgia"/>
              </a:rPr>
              <a:t> .</a:t>
            </a:r>
            <a:endParaRPr sz="1400">
              <a:latin typeface="Georgia"/>
              <a:ea typeface="Georgia"/>
              <a:cs typeface="Georgia"/>
              <a:sym typeface="Georgia"/>
            </a:endParaRPr>
          </a:p>
        </p:txBody>
      </p:sp>
      <p:sp>
        <p:nvSpPr>
          <p:cNvPr id="280" name="Google Shape;280;p3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81" name="Google Shape;281;p30"/>
          <p:cNvSpPr txBox="1"/>
          <p:nvPr/>
        </p:nvSpPr>
        <p:spPr>
          <a:xfrm>
            <a:off x="657800" y="3686050"/>
            <a:ext cx="7694100" cy="11073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ami (jemanden lieben) – esti (sein / ist / sind) – havi (etwas haben) – posedi (etwas besitzen) – bela (schön) – juna (jung) – granda (groß) – griza (grau) – felo (Fell) – kato (Katze) – okulo (Auge) – viro (Mann) – du (zwei)  – kaj (und) – li (er)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1"/>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Tom kaj la kato – Tom und die Katze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Tom estas juna viro. Li posedas </a:t>
            </a:r>
            <a:r>
              <a:rPr lang="de" sz="1400">
                <a:solidFill>
                  <a:srgbClr val="CC0000"/>
                </a:solidFill>
                <a:latin typeface="Georgia"/>
                <a:ea typeface="Georgia"/>
                <a:cs typeface="Georgia"/>
                <a:sym typeface="Georgia"/>
              </a:rPr>
              <a:t>katon</a:t>
            </a:r>
            <a:r>
              <a:rPr lang="de" sz="1400">
                <a:latin typeface="Georgia"/>
                <a:ea typeface="Georgia"/>
                <a:cs typeface="Georgia"/>
                <a:sym typeface="Georgia"/>
              </a:rPr>
              <a:t>. La kato estas bela. Li amas </a:t>
            </a:r>
            <a:r>
              <a:rPr lang="de" sz="1400">
                <a:solidFill>
                  <a:srgbClr val="CC0000"/>
                </a:solidFill>
                <a:latin typeface="Georgia"/>
                <a:ea typeface="Georgia"/>
                <a:cs typeface="Georgia"/>
                <a:sym typeface="Georgia"/>
              </a:rPr>
              <a:t>la belan katon</a:t>
            </a:r>
            <a:r>
              <a:rPr lang="de" sz="1400">
                <a:latin typeface="Georgia"/>
                <a:ea typeface="Georgia"/>
                <a:cs typeface="Georgia"/>
                <a:sym typeface="Georgia"/>
              </a:rPr>
              <a:t>. La kato havas </a:t>
            </a:r>
            <a:r>
              <a:rPr lang="de" sz="1400">
                <a:solidFill>
                  <a:srgbClr val="CC0000"/>
                </a:solidFill>
                <a:latin typeface="Georgia"/>
                <a:ea typeface="Georgia"/>
                <a:cs typeface="Georgia"/>
                <a:sym typeface="Georgia"/>
              </a:rPr>
              <a:t>grizan felon kaj du grandajn okulojn</a:t>
            </a:r>
            <a:r>
              <a:rPr lang="de" sz="1400">
                <a:latin typeface="Georgia"/>
                <a:ea typeface="Georgia"/>
                <a:cs typeface="Georgia"/>
                <a:sym typeface="Georgia"/>
              </a:rPr>
              <a:t>.(… hat </a:t>
            </a:r>
            <a:r>
              <a:rPr lang="de" sz="1400">
                <a:solidFill>
                  <a:srgbClr val="CC0000"/>
                </a:solidFill>
                <a:latin typeface="Georgia"/>
                <a:ea typeface="Georgia"/>
                <a:cs typeface="Georgia"/>
                <a:sym typeface="Georgia"/>
              </a:rPr>
              <a:t>graues Fell und zwei große Augen</a:t>
            </a:r>
            <a:r>
              <a:rPr lang="de" sz="1400">
                <a:latin typeface="Georgia"/>
                <a:ea typeface="Georgia"/>
                <a:cs typeface="Georgia"/>
                <a:sym typeface="Georgia"/>
              </a:rPr>
              <a:t>). </a:t>
            </a:r>
            <a:endParaRPr sz="1400">
              <a:latin typeface="Georgia"/>
              <a:ea typeface="Georgia"/>
              <a:cs typeface="Georgia"/>
              <a:sym typeface="Georgia"/>
            </a:endParaRPr>
          </a:p>
          <a:p>
            <a:pPr indent="0" lvl="0" marL="0" rtl="0" algn="l">
              <a:spcBef>
                <a:spcPts val="1200"/>
              </a:spcBef>
              <a:spcAft>
                <a:spcPts val="1200"/>
              </a:spcAft>
              <a:buNone/>
            </a:pPr>
            <a:r>
              <a:rPr lang="de" sz="1400">
                <a:solidFill>
                  <a:srgbClr val="000000"/>
                </a:solidFill>
                <a:latin typeface="Georgia"/>
                <a:ea typeface="Georgia"/>
                <a:cs typeface="Georgia"/>
                <a:sym typeface="Georgia"/>
              </a:rPr>
              <a:t>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estas li amas? Li amas </a:t>
            </a:r>
            <a:r>
              <a:rPr lang="de" sz="1400">
                <a:solidFill>
                  <a:srgbClr val="000000"/>
                </a:solidFill>
                <a:latin typeface="Georgia"/>
                <a:ea typeface="Georgia"/>
                <a:cs typeface="Georgia"/>
                <a:sym typeface="Georgia"/>
              </a:rPr>
              <a:t>la bela</a:t>
            </a:r>
            <a:r>
              <a:rPr lang="de" sz="1400">
                <a:solidFill>
                  <a:srgbClr val="CC0000"/>
                </a:solidFill>
                <a:latin typeface="Georgia"/>
                <a:ea typeface="Georgia"/>
                <a:cs typeface="Georgia"/>
                <a:sym typeface="Georgia"/>
              </a:rPr>
              <a:t>n</a:t>
            </a:r>
            <a:r>
              <a:rPr lang="de" sz="1400">
                <a:solidFill>
                  <a:srgbClr val="000000"/>
                </a:solidFill>
                <a:latin typeface="Georgia"/>
                <a:ea typeface="Georgia"/>
                <a:cs typeface="Georgia"/>
                <a:sym typeface="Georgia"/>
              </a:rPr>
              <a:t> kato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a:t>
            </a:r>
            <a:endParaRPr sz="1400">
              <a:latin typeface="Georgia"/>
              <a:ea typeface="Georgia"/>
              <a:cs typeface="Georgia"/>
              <a:sym typeface="Georgia"/>
            </a:endParaRPr>
          </a:p>
        </p:txBody>
      </p:sp>
      <p:sp>
        <p:nvSpPr>
          <p:cNvPr id="287" name="Google Shape;287;p3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88" name="Google Shape;288;p31"/>
          <p:cNvSpPr txBox="1"/>
          <p:nvPr/>
        </p:nvSpPr>
        <p:spPr>
          <a:xfrm>
            <a:off x="657800" y="3686050"/>
            <a:ext cx="7694100" cy="11073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ami (jemanden lieben) – esti (sein / ist / sind) – havi (etwas haben) – posedi (etwas besitzen) – bela (schön) – juna (jung) – granda (groß) – griza (grau) – felo (Fell) – kato (Katze) – okulo (Auge) – viro (Mann) – du (zwei)  – kaj (und) – li (er)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idx="1" type="body"/>
          </p:nvPr>
        </p:nvSpPr>
        <p:spPr>
          <a:xfrm>
            <a:off x="775600" y="754200"/>
            <a:ext cx="7592700" cy="31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Kato kaj muso – Katze und Maus</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 </a:t>
            </a:r>
            <a:endParaRPr sz="1400">
              <a:latin typeface="Georgia"/>
              <a:ea typeface="Georgia"/>
              <a:cs typeface="Georgia"/>
              <a:sym typeface="Georgia"/>
            </a:endParaRPr>
          </a:p>
        </p:txBody>
      </p:sp>
      <p:sp>
        <p:nvSpPr>
          <p:cNvPr id="135" name="Google Shape;135;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36" name="Google Shape;136;p14"/>
          <p:cNvPicPr preferRelativeResize="0"/>
          <p:nvPr/>
        </p:nvPicPr>
        <p:blipFill>
          <a:blip r:embed="rId3">
            <a:alphaModFix/>
          </a:blip>
          <a:stretch>
            <a:fillRect/>
          </a:stretch>
        </p:blipFill>
        <p:spPr>
          <a:xfrm>
            <a:off x="775602" y="1233800"/>
            <a:ext cx="1306475" cy="1521850"/>
          </a:xfrm>
          <a:prstGeom prst="rect">
            <a:avLst/>
          </a:prstGeom>
          <a:noFill/>
          <a:ln>
            <a:noFill/>
          </a:ln>
        </p:spPr>
      </p:pic>
      <p:sp>
        <p:nvSpPr>
          <p:cNvPr id="137" name="Google Shape;137;p14"/>
          <p:cNvSpPr txBox="1"/>
          <p:nvPr/>
        </p:nvSpPr>
        <p:spPr>
          <a:xfrm>
            <a:off x="3274150" y="1549950"/>
            <a:ext cx="3720000" cy="69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600">
                <a:solidFill>
                  <a:srgbClr val="0000FF"/>
                </a:solidFill>
                <a:latin typeface="Georgia"/>
                <a:ea typeface="Georgia"/>
                <a:cs typeface="Georgia"/>
                <a:sym typeface="Georgia"/>
              </a:rPr>
              <a:t>Tio estas kato. Kato estas besto. </a:t>
            </a:r>
            <a:endParaRPr sz="1600">
              <a:solidFill>
                <a:srgbClr val="0000FF"/>
              </a:solidFill>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(Das ist eine Katze. Eine Katze ist ein Tier.)</a:t>
            </a:r>
            <a:endParaRPr>
              <a:latin typeface="Georgia"/>
              <a:ea typeface="Georgia"/>
              <a:cs typeface="Georgia"/>
              <a:sym typeface="Georgia"/>
            </a:endParaRPr>
          </a:p>
        </p:txBody>
      </p:sp>
      <p:pic>
        <p:nvPicPr>
          <p:cNvPr id="138" name="Google Shape;138;p14"/>
          <p:cNvPicPr preferRelativeResize="0"/>
          <p:nvPr/>
        </p:nvPicPr>
        <p:blipFill>
          <a:blip r:embed="rId4">
            <a:alphaModFix/>
          </a:blip>
          <a:stretch>
            <a:fillRect/>
          </a:stretch>
        </p:blipFill>
        <p:spPr>
          <a:xfrm>
            <a:off x="775593" y="2929275"/>
            <a:ext cx="1870600" cy="787625"/>
          </a:xfrm>
          <a:prstGeom prst="rect">
            <a:avLst/>
          </a:prstGeom>
          <a:noFill/>
          <a:ln>
            <a:noFill/>
          </a:ln>
        </p:spPr>
      </p:pic>
      <p:sp>
        <p:nvSpPr>
          <p:cNvPr id="139" name="Google Shape;139;p14"/>
          <p:cNvSpPr txBox="1"/>
          <p:nvPr/>
        </p:nvSpPr>
        <p:spPr>
          <a:xfrm>
            <a:off x="3274150" y="2808900"/>
            <a:ext cx="48615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e" sz="1600">
                <a:solidFill>
                  <a:srgbClr val="0000FF"/>
                </a:solidFill>
                <a:latin typeface="Georgia"/>
                <a:ea typeface="Georgia"/>
                <a:cs typeface="Georgia"/>
                <a:sym typeface="Georgia"/>
              </a:rPr>
              <a:t>Tio estas muso. Ankaŭ muso estas besto. Kato kaj muso estas besto</a:t>
            </a:r>
            <a:r>
              <a:rPr b="1" lang="de" sz="1600">
                <a:solidFill>
                  <a:srgbClr val="0000FF"/>
                </a:solidFill>
                <a:latin typeface="Georgia"/>
                <a:ea typeface="Georgia"/>
                <a:cs typeface="Georgia"/>
                <a:sym typeface="Georgia"/>
              </a:rPr>
              <a:t>j</a:t>
            </a:r>
            <a:r>
              <a:rPr lang="de" sz="1600">
                <a:solidFill>
                  <a:srgbClr val="0000FF"/>
                </a:solidFill>
                <a:latin typeface="Georgia"/>
                <a:ea typeface="Georgia"/>
                <a:cs typeface="Georgia"/>
                <a:sym typeface="Georgia"/>
              </a:rPr>
              <a:t>.</a:t>
            </a:r>
            <a:endParaRPr sz="1600">
              <a:solidFill>
                <a:srgbClr val="0000FF"/>
              </a:solidFill>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(Das ist eine Maus. Auch eine Maus ist ein Tier. Katze und Maus sind Tiere. Eine Katze + eine Maus = zwei Tiere.)</a:t>
            </a:r>
            <a:endParaRPr>
              <a:latin typeface="Georgia"/>
              <a:ea typeface="Georgia"/>
              <a:cs typeface="Georgia"/>
              <a:sym typeface="Georgia"/>
            </a:endParaRPr>
          </a:p>
        </p:txBody>
      </p:sp>
      <p:sp>
        <p:nvSpPr>
          <p:cNvPr id="140" name="Google Shape;140;p14"/>
          <p:cNvSpPr txBox="1"/>
          <p:nvPr/>
        </p:nvSpPr>
        <p:spPr>
          <a:xfrm>
            <a:off x="657800" y="4149800"/>
            <a:ext cx="7694100" cy="6438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esti (</a:t>
            </a:r>
            <a:r>
              <a:rPr lang="de">
                <a:latin typeface="Georgia"/>
                <a:ea typeface="Georgia"/>
                <a:cs typeface="Georgia"/>
                <a:sym typeface="Georgia"/>
              </a:rPr>
              <a:t>sein: ich bin, du bist, er sie es ist …</a:t>
            </a:r>
            <a:r>
              <a:rPr lang="de">
                <a:latin typeface="Georgia"/>
                <a:ea typeface="Georgia"/>
                <a:cs typeface="Georgia"/>
                <a:sym typeface="Georgia"/>
              </a:rPr>
              <a:t>) – tio (das, jenes) – kato (Katze) – muso (Maus) – besto (Tier) – kaj (und) –  </a:t>
            </a:r>
            <a:r>
              <a:rPr lang="de">
                <a:solidFill>
                  <a:schemeClr val="dk2"/>
                </a:solidFill>
                <a:latin typeface="Georgia"/>
                <a:ea typeface="Georgia"/>
                <a:cs typeface="Georgia"/>
                <a:sym typeface="Georgia"/>
              </a:rPr>
              <a:t>ankaŭ</a:t>
            </a:r>
            <a:r>
              <a:rPr lang="de">
                <a:solidFill>
                  <a:schemeClr val="dk2"/>
                </a:solidFill>
                <a:latin typeface="Georgia"/>
                <a:ea typeface="Georgia"/>
                <a:cs typeface="Georgia"/>
                <a:sym typeface="Georgia"/>
              </a:rPr>
              <a:t> (auch, ebenfalls)</a:t>
            </a:r>
            <a:r>
              <a:rPr lang="de">
                <a:latin typeface="Georgia"/>
                <a:ea typeface="Georgia"/>
                <a:cs typeface="Georgia"/>
                <a:sym typeface="Georgia"/>
              </a:rPr>
              <a:t>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38"/>
                                        </p:tgtEl>
                                        <p:attrNameLst>
                                          <p:attrName>style.visibility</p:attrName>
                                        </p:attrNameLst>
                                      </p:cBhvr>
                                      <p:to>
                                        <p:strVal val="visible"/>
                                      </p:to>
                                    </p:set>
                                    <p:anim calcmode="lin" valueType="num">
                                      <p:cBhvr additive="base">
                                        <p:cTn dur="1000"/>
                                        <p:tgtEl>
                                          <p:spTgt spid="138"/>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2">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1000"/>
                                        <p:tgtEl>
                                          <p:spTgt spid="139"/>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2"/>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Tom kaj la kato – Tom und die Katze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Tom estas juna viro. Li posedas </a:t>
            </a:r>
            <a:r>
              <a:rPr lang="de" sz="1400">
                <a:solidFill>
                  <a:srgbClr val="CC0000"/>
                </a:solidFill>
                <a:latin typeface="Georgia"/>
                <a:ea typeface="Georgia"/>
                <a:cs typeface="Georgia"/>
                <a:sym typeface="Georgia"/>
              </a:rPr>
              <a:t>katon</a:t>
            </a:r>
            <a:r>
              <a:rPr lang="de" sz="1400">
                <a:latin typeface="Georgia"/>
                <a:ea typeface="Georgia"/>
                <a:cs typeface="Georgia"/>
                <a:sym typeface="Georgia"/>
              </a:rPr>
              <a:t>. La kato estas bela. Li amas </a:t>
            </a:r>
            <a:r>
              <a:rPr lang="de" sz="1400">
                <a:solidFill>
                  <a:srgbClr val="CC0000"/>
                </a:solidFill>
                <a:latin typeface="Georgia"/>
                <a:ea typeface="Georgia"/>
                <a:cs typeface="Georgia"/>
                <a:sym typeface="Georgia"/>
              </a:rPr>
              <a:t>la belan katon</a:t>
            </a:r>
            <a:r>
              <a:rPr lang="de" sz="1400">
                <a:latin typeface="Georgia"/>
                <a:ea typeface="Georgia"/>
                <a:cs typeface="Georgia"/>
                <a:sym typeface="Georgia"/>
              </a:rPr>
              <a:t>. </a:t>
            </a:r>
            <a:r>
              <a:rPr lang="de" sz="1400">
                <a:latin typeface="Georgia"/>
                <a:ea typeface="Georgia"/>
                <a:cs typeface="Georgia"/>
                <a:sym typeface="Georgia"/>
              </a:rPr>
              <a:t>La kato havas </a:t>
            </a:r>
            <a:r>
              <a:rPr lang="de" sz="1400">
                <a:solidFill>
                  <a:srgbClr val="CC0000"/>
                </a:solidFill>
                <a:latin typeface="Georgia"/>
                <a:ea typeface="Georgia"/>
                <a:cs typeface="Georgia"/>
                <a:sym typeface="Georgia"/>
              </a:rPr>
              <a:t>grizan felon kaj du grandajn okulojn</a:t>
            </a:r>
            <a:r>
              <a:rPr lang="de" sz="1400">
                <a:latin typeface="Georgia"/>
                <a:ea typeface="Georgia"/>
                <a:cs typeface="Georgia"/>
                <a:sym typeface="Georgia"/>
              </a:rPr>
              <a:t>.</a:t>
            </a:r>
            <a:endParaRPr sz="1400">
              <a:latin typeface="Georgia"/>
              <a:ea typeface="Georgia"/>
              <a:cs typeface="Georgia"/>
              <a:sym typeface="Georgia"/>
            </a:endParaRPr>
          </a:p>
          <a:p>
            <a:pPr indent="0" lvl="0" marL="0" rtl="0" algn="l">
              <a:spcBef>
                <a:spcPts val="1200"/>
              </a:spcBef>
              <a:spcAft>
                <a:spcPts val="1200"/>
              </a:spcAft>
              <a:buNone/>
            </a:pPr>
            <a:r>
              <a:rPr lang="de" sz="1400">
                <a:solidFill>
                  <a:srgbClr val="000000"/>
                </a:solidFill>
                <a:latin typeface="Georgia"/>
                <a:ea typeface="Georgia"/>
                <a:cs typeface="Georgia"/>
                <a:sym typeface="Georgia"/>
              </a:rPr>
              <a:t>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havas la kato? La kato havas </a:t>
            </a:r>
            <a:r>
              <a:rPr lang="de" sz="1400">
                <a:solidFill>
                  <a:srgbClr val="CC0000"/>
                </a:solidFill>
                <a:latin typeface="Georgia"/>
                <a:ea typeface="Georgia"/>
                <a:cs typeface="Georgia"/>
                <a:sym typeface="Georgia"/>
              </a:rPr>
              <a:t>… </a:t>
            </a:r>
            <a:r>
              <a:rPr lang="de" sz="1400">
                <a:latin typeface="Georgia"/>
                <a:ea typeface="Georgia"/>
                <a:cs typeface="Georgia"/>
                <a:sym typeface="Georgia"/>
              </a:rPr>
              <a:t>.</a:t>
            </a:r>
            <a:endParaRPr sz="1400">
              <a:latin typeface="Georgia"/>
              <a:ea typeface="Georgia"/>
              <a:cs typeface="Georgia"/>
              <a:sym typeface="Georgia"/>
            </a:endParaRPr>
          </a:p>
        </p:txBody>
      </p:sp>
      <p:sp>
        <p:nvSpPr>
          <p:cNvPr id="294" name="Google Shape;294;p3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95" name="Google Shape;295;p32"/>
          <p:cNvSpPr txBox="1"/>
          <p:nvPr/>
        </p:nvSpPr>
        <p:spPr>
          <a:xfrm>
            <a:off x="657800" y="3686050"/>
            <a:ext cx="7694100" cy="11073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ami (jemanden lieben) – esti (sein / ist / sind) – havi (etwas haben) – posedi (etwas besitzen) – bela (schön) – juna (jung) – granda (groß) – griza (grau) – felo (Fell) – kato (Katze) – okulo (Auge) – viro (Mann) – du (zwei)  – kaj (und) – li (er)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33"/>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Tom kaj la kato – Tom und die Katze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Tom estas juna viro. Li posedas </a:t>
            </a:r>
            <a:r>
              <a:rPr lang="de" sz="1400">
                <a:solidFill>
                  <a:srgbClr val="CC0000"/>
                </a:solidFill>
                <a:latin typeface="Georgia"/>
                <a:ea typeface="Georgia"/>
                <a:cs typeface="Georgia"/>
                <a:sym typeface="Georgia"/>
              </a:rPr>
              <a:t>katon</a:t>
            </a:r>
            <a:r>
              <a:rPr lang="de" sz="1400">
                <a:latin typeface="Georgia"/>
                <a:ea typeface="Georgia"/>
                <a:cs typeface="Georgia"/>
                <a:sym typeface="Georgia"/>
              </a:rPr>
              <a:t>. La kato estas bela. Li amas </a:t>
            </a:r>
            <a:r>
              <a:rPr lang="de" sz="1400">
                <a:solidFill>
                  <a:srgbClr val="CC0000"/>
                </a:solidFill>
                <a:latin typeface="Georgia"/>
                <a:ea typeface="Georgia"/>
                <a:cs typeface="Georgia"/>
                <a:sym typeface="Georgia"/>
              </a:rPr>
              <a:t>la belan katon</a:t>
            </a:r>
            <a:r>
              <a:rPr lang="de" sz="1400">
                <a:latin typeface="Georgia"/>
                <a:ea typeface="Georgia"/>
                <a:cs typeface="Georgia"/>
                <a:sym typeface="Georgia"/>
              </a:rPr>
              <a:t>. La kato havas </a:t>
            </a:r>
            <a:r>
              <a:rPr lang="de" sz="1400">
                <a:solidFill>
                  <a:srgbClr val="CC0000"/>
                </a:solidFill>
                <a:latin typeface="Georgia"/>
                <a:ea typeface="Georgia"/>
                <a:cs typeface="Georgia"/>
                <a:sym typeface="Georgia"/>
              </a:rPr>
              <a:t>grizan felon kaj du grandajn okulojn</a:t>
            </a:r>
            <a:r>
              <a:rPr lang="de" sz="1400">
                <a:latin typeface="Georgia"/>
                <a:ea typeface="Georgia"/>
                <a:cs typeface="Georgia"/>
                <a:sym typeface="Georgia"/>
              </a:rPr>
              <a:t>.</a:t>
            </a:r>
            <a:endParaRPr sz="1400">
              <a:latin typeface="Georgia"/>
              <a:ea typeface="Georgia"/>
              <a:cs typeface="Georgia"/>
              <a:sym typeface="Georgia"/>
            </a:endParaRPr>
          </a:p>
          <a:p>
            <a:pPr indent="0" lvl="0" marL="0" rtl="0" algn="l">
              <a:spcBef>
                <a:spcPts val="1200"/>
              </a:spcBef>
              <a:spcAft>
                <a:spcPts val="1200"/>
              </a:spcAft>
              <a:buNone/>
            </a:pPr>
            <a:r>
              <a:rPr lang="de" sz="1400">
                <a:solidFill>
                  <a:srgbClr val="000000"/>
                </a:solidFill>
                <a:latin typeface="Georgia"/>
                <a:ea typeface="Georgia"/>
                <a:cs typeface="Georgia"/>
                <a:sym typeface="Georgia"/>
              </a:rPr>
              <a:t>Kio</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 havas la kato? La kato havas </a:t>
            </a:r>
            <a:r>
              <a:rPr lang="de" sz="1400">
                <a:solidFill>
                  <a:srgbClr val="000000"/>
                </a:solidFill>
                <a:latin typeface="Georgia"/>
                <a:ea typeface="Georgia"/>
                <a:cs typeface="Georgia"/>
                <a:sym typeface="Georgia"/>
              </a:rPr>
              <a:t>griza</a:t>
            </a:r>
            <a:r>
              <a:rPr lang="de" sz="1400">
                <a:solidFill>
                  <a:srgbClr val="CC0000"/>
                </a:solidFill>
                <a:latin typeface="Georgia"/>
                <a:ea typeface="Georgia"/>
                <a:cs typeface="Georgia"/>
                <a:sym typeface="Georgia"/>
              </a:rPr>
              <a:t>n</a:t>
            </a:r>
            <a:r>
              <a:rPr lang="de" sz="1400">
                <a:solidFill>
                  <a:srgbClr val="000000"/>
                </a:solidFill>
                <a:latin typeface="Georgia"/>
                <a:ea typeface="Georgia"/>
                <a:cs typeface="Georgia"/>
                <a:sym typeface="Georgia"/>
              </a:rPr>
              <a:t> felo</a:t>
            </a:r>
            <a:r>
              <a:rPr lang="de" sz="1400">
                <a:solidFill>
                  <a:srgbClr val="CC0000"/>
                </a:solidFill>
                <a:latin typeface="Georgia"/>
                <a:ea typeface="Georgia"/>
                <a:cs typeface="Georgia"/>
                <a:sym typeface="Georgia"/>
              </a:rPr>
              <a:t>n</a:t>
            </a:r>
            <a:r>
              <a:rPr lang="de" sz="1400">
                <a:solidFill>
                  <a:srgbClr val="000000"/>
                </a:solidFill>
                <a:latin typeface="Georgia"/>
                <a:ea typeface="Georgia"/>
                <a:cs typeface="Georgia"/>
                <a:sym typeface="Georgia"/>
              </a:rPr>
              <a:t> kaj du grandaj</a:t>
            </a:r>
            <a:r>
              <a:rPr lang="de" sz="1400">
                <a:solidFill>
                  <a:srgbClr val="CC0000"/>
                </a:solidFill>
                <a:latin typeface="Georgia"/>
                <a:ea typeface="Georgia"/>
                <a:cs typeface="Georgia"/>
                <a:sym typeface="Georgia"/>
              </a:rPr>
              <a:t>n</a:t>
            </a:r>
            <a:r>
              <a:rPr lang="de" sz="1400">
                <a:solidFill>
                  <a:srgbClr val="000000"/>
                </a:solidFill>
                <a:latin typeface="Georgia"/>
                <a:ea typeface="Georgia"/>
                <a:cs typeface="Georgia"/>
                <a:sym typeface="Georgia"/>
              </a:rPr>
              <a:t> okuloj</a:t>
            </a:r>
            <a:r>
              <a:rPr lang="de" sz="1400">
                <a:solidFill>
                  <a:srgbClr val="CC0000"/>
                </a:solidFill>
                <a:latin typeface="Georgia"/>
                <a:ea typeface="Georgia"/>
                <a:cs typeface="Georgia"/>
                <a:sym typeface="Georgia"/>
              </a:rPr>
              <a:t>n</a:t>
            </a:r>
            <a:r>
              <a:rPr lang="de" sz="1400">
                <a:latin typeface="Georgia"/>
                <a:ea typeface="Georgia"/>
                <a:cs typeface="Georgia"/>
                <a:sym typeface="Georgia"/>
              </a:rPr>
              <a:t>.</a:t>
            </a:r>
            <a:endParaRPr sz="1400">
              <a:latin typeface="Georgia"/>
              <a:ea typeface="Georgia"/>
              <a:cs typeface="Georgia"/>
              <a:sym typeface="Georgia"/>
            </a:endParaRPr>
          </a:p>
        </p:txBody>
      </p:sp>
      <p:sp>
        <p:nvSpPr>
          <p:cNvPr id="301" name="Google Shape;301;p3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302" name="Google Shape;302;p33"/>
          <p:cNvSpPr txBox="1"/>
          <p:nvPr/>
        </p:nvSpPr>
        <p:spPr>
          <a:xfrm>
            <a:off x="657800" y="3686050"/>
            <a:ext cx="7694100" cy="11073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ami (jemanden lieben) – esti (sein / ist / sind) – havi (etwas haben) – posedi (etwas besitzen) – bela (schön) – juna (jung) – granda (groß) – griza (grau) – felo (Fell) – kato (Katze) – okulo (Auge) – viro (Mann) – du (zwei)  – kaj (und) – li (er)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308" name="Google Shape;308;p34"/>
          <p:cNvPicPr preferRelativeResize="0"/>
          <p:nvPr/>
        </p:nvPicPr>
        <p:blipFill rotWithShape="1">
          <a:blip r:embed="rId3">
            <a:alphaModFix/>
          </a:blip>
          <a:srcRect b="27219" l="0" r="0" t="27224"/>
          <a:stretch/>
        </p:blipFill>
        <p:spPr>
          <a:xfrm>
            <a:off x="1253676" y="1721425"/>
            <a:ext cx="6636648" cy="17006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idx="1" type="body"/>
          </p:nvPr>
        </p:nvSpPr>
        <p:spPr>
          <a:xfrm>
            <a:off x="775600" y="754200"/>
            <a:ext cx="7592700" cy="425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Kato kaj muso – Katze und Maus</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 </a:t>
            </a:r>
            <a:endParaRPr sz="1400">
              <a:latin typeface="Georgia"/>
              <a:ea typeface="Georgia"/>
              <a:cs typeface="Georgia"/>
              <a:sym typeface="Georgia"/>
            </a:endParaRPr>
          </a:p>
        </p:txBody>
      </p:sp>
      <p:sp>
        <p:nvSpPr>
          <p:cNvPr id="146" name="Google Shape;146;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47" name="Google Shape;147;p15"/>
          <p:cNvSpPr txBox="1"/>
          <p:nvPr/>
        </p:nvSpPr>
        <p:spPr>
          <a:xfrm>
            <a:off x="657800" y="4149800"/>
            <a:ext cx="7694100" cy="6438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ĉasi</a:t>
            </a:r>
            <a:r>
              <a:rPr lang="de">
                <a:latin typeface="Georgia"/>
                <a:ea typeface="Georgia"/>
                <a:cs typeface="Georgia"/>
                <a:sym typeface="Georgia"/>
              </a:rPr>
              <a:t> (jemanden jagen) – kato (Katze) – muso (Maus) </a:t>
            </a:r>
            <a:r>
              <a:rPr lang="de">
                <a:latin typeface="Georgia"/>
                <a:ea typeface="Georgia"/>
                <a:cs typeface="Georgia"/>
                <a:sym typeface="Georgia"/>
              </a:rPr>
              <a:t>– la (der, die, das) – </a:t>
            </a:r>
            <a:r>
              <a:rPr lang="de">
                <a:latin typeface="Georgia"/>
                <a:ea typeface="Georgia"/>
                <a:cs typeface="Georgia"/>
                <a:sym typeface="Georgia"/>
              </a:rPr>
              <a:t>(</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pic>
        <p:nvPicPr>
          <p:cNvPr id="148" name="Google Shape;148;p15"/>
          <p:cNvPicPr preferRelativeResize="0"/>
          <p:nvPr/>
        </p:nvPicPr>
        <p:blipFill>
          <a:blip r:embed="rId3">
            <a:alphaModFix/>
          </a:blip>
          <a:stretch>
            <a:fillRect/>
          </a:stretch>
        </p:blipFill>
        <p:spPr>
          <a:xfrm>
            <a:off x="775600" y="1396850"/>
            <a:ext cx="3094976" cy="2752951"/>
          </a:xfrm>
          <a:prstGeom prst="rect">
            <a:avLst/>
          </a:prstGeom>
          <a:noFill/>
          <a:ln>
            <a:noFill/>
          </a:ln>
        </p:spPr>
      </p:pic>
      <p:sp>
        <p:nvSpPr>
          <p:cNvPr id="149" name="Google Shape;149;p15"/>
          <p:cNvSpPr txBox="1"/>
          <p:nvPr/>
        </p:nvSpPr>
        <p:spPr>
          <a:xfrm>
            <a:off x="4387775" y="1343600"/>
            <a:ext cx="3964200" cy="280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rgbClr val="0000FF"/>
                </a:solidFill>
                <a:latin typeface="Georgia"/>
                <a:ea typeface="Georgia"/>
                <a:cs typeface="Georgia"/>
                <a:sym typeface="Georgia"/>
              </a:rPr>
              <a:t>La kato ĉasas muso</a:t>
            </a:r>
            <a:r>
              <a:rPr lang="de">
                <a:solidFill>
                  <a:srgbClr val="CC0000"/>
                </a:solidFill>
                <a:latin typeface="Georgia"/>
                <a:ea typeface="Georgia"/>
                <a:cs typeface="Georgia"/>
                <a:sym typeface="Georgia"/>
              </a:rPr>
              <a:t>n</a:t>
            </a:r>
            <a:r>
              <a:rPr lang="de">
                <a:latin typeface="Georgia"/>
                <a:ea typeface="Georgia"/>
                <a:cs typeface="Georgia"/>
                <a:sym typeface="Georgia"/>
              </a:rPr>
              <a:t>. (Die Katze jagt </a:t>
            </a:r>
            <a:r>
              <a:rPr lang="de">
                <a:solidFill>
                  <a:srgbClr val="9900FF"/>
                </a:solidFill>
                <a:latin typeface="Georgia"/>
                <a:ea typeface="Georgia"/>
                <a:cs typeface="Georgia"/>
                <a:sym typeface="Georgia"/>
              </a:rPr>
              <a:t>eine</a:t>
            </a:r>
            <a:r>
              <a:rPr lang="de">
                <a:latin typeface="Georgia"/>
                <a:ea typeface="Georgia"/>
                <a:cs typeface="Georgia"/>
                <a:sym typeface="Georgia"/>
              </a:rPr>
              <a:t> </a:t>
            </a:r>
            <a:r>
              <a:rPr lang="de">
                <a:solidFill>
                  <a:srgbClr val="CC0000"/>
                </a:solidFill>
                <a:latin typeface="Georgia"/>
                <a:ea typeface="Georgia"/>
                <a:cs typeface="Georgia"/>
                <a:sym typeface="Georgia"/>
              </a:rPr>
              <a:t>Maus</a:t>
            </a:r>
            <a:r>
              <a:rPr lang="de">
                <a:latin typeface="Georgia"/>
                <a:ea typeface="Georgia"/>
                <a:cs typeface="Georgia"/>
                <a:sym typeface="Georgia"/>
              </a:rPr>
              <a:t>.)</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Das Bild zeigt eine Katze, die eine Maus jagt. Um den Jäger, also die Katze, von seiner Beute, der Maus, unterscheiden zu können (in einem Text oder Gespräch, nicht auf dem Bild), erhält die Beute eine </a:t>
            </a:r>
            <a:r>
              <a:rPr b="1" lang="de">
                <a:solidFill>
                  <a:srgbClr val="CC0000"/>
                </a:solidFill>
                <a:latin typeface="Georgia"/>
                <a:ea typeface="Georgia"/>
                <a:cs typeface="Georgia"/>
                <a:sym typeface="Georgia"/>
              </a:rPr>
              <a:t>n</a:t>
            </a:r>
            <a:r>
              <a:rPr lang="de">
                <a:latin typeface="Georgia"/>
                <a:ea typeface="Georgia"/>
                <a:cs typeface="Georgia"/>
                <a:sym typeface="Georgia"/>
              </a:rPr>
              <a:t>-Markierung.</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Die </a:t>
            </a:r>
            <a:r>
              <a:rPr b="1" lang="de">
                <a:solidFill>
                  <a:srgbClr val="CC0000"/>
                </a:solidFill>
                <a:latin typeface="Georgia"/>
                <a:ea typeface="Georgia"/>
                <a:cs typeface="Georgia"/>
                <a:sym typeface="Georgia"/>
              </a:rPr>
              <a:t>n</a:t>
            </a:r>
            <a:r>
              <a:rPr lang="de">
                <a:latin typeface="Georgia"/>
                <a:ea typeface="Georgia"/>
                <a:cs typeface="Georgia"/>
                <a:sym typeface="Georgia"/>
              </a:rPr>
              <a:t>-Markierung kennzeichnet das </a:t>
            </a:r>
            <a:r>
              <a:rPr b="1" lang="de">
                <a:solidFill>
                  <a:srgbClr val="CC0000"/>
                </a:solidFill>
                <a:latin typeface="Georgia"/>
                <a:ea typeface="Georgia"/>
                <a:cs typeface="Georgia"/>
                <a:sym typeface="Georgia"/>
              </a:rPr>
              <a:t>Ziel</a:t>
            </a:r>
            <a:r>
              <a:rPr lang="de">
                <a:latin typeface="Georgia"/>
                <a:ea typeface="Georgia"/>
                <a:cs typeface="Georgia"/>
                <a:sym typeface="Georgia"/>
              </a:rPr>
              <a:t> einer Handlung. Das Ziel der Katze ist die Maus.</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idx="1" type="body"/>
          </p:nvPr>
        </p:nvSpPr>
        <p:spPr>
          <a:xfrm>
            <a:off x="775600" y="754200"/>
            <a:ext cx="7592700" cy="425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Kato kaj muso – Katze und Maus</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 </a:t>
            </a:r>
            <a:endParaRPr sz="1400">
              <a:latin typeface="Georgia"/>
              <a:ea typeface="Georgia"/>
              <a:cs typeface="Georgia"/>
              <a:sym typeface="Georgia"/>
            </a:endParaRPr>
          </a:p>
        </p:txBody>
      </p:sp>
      <p:sp>
        <p:nvSpPr>
          <p:cNvPr id="155" name="Google Shape;155;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56" name="Google Shape;156;p16"/>
          <p:cNvSpPr txBox="1"/>
          <p:nvPr/>
        </p:nvSpPr>
        <p:spPr>
          <a:xfrm>
            <a:off x="657800" y="4149800"/>
            <a:ext cx="7694100" cy="6438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ĉasi (jagen: ĉasas = jagt) – kato (Katze) – muso (Maus) – </a:t>
            </a:r>
            <a:r>
              <a:rPr lang="de">
                <a:latin typeface="Georgia"/>
                <a:ea typeface="Georgia"/>
                <a:cs typeface="Georgia"/>
                <a:sym typeface="Georgia"/>
              </a:rPr>
              <a:t>la (der, die, das) – </a:t>
            </a:r>
            <a:r>
              <a:rPr lang="de">
                <a:latin typeface="Georgia"/>
                <a:ea typeface="Georgia"/>
                <a:cs typeface="Georgia"/>
                <a:sym typeface="Georgia"/>
              </a:rPr>
              <a:t>(</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graphicFrame>
        <p:nvGraphicFramePr>
          <p:cNvPr id="157" name="Google Shape;157;p16"/>
          <p:cNvGraphicFramePr/>
          <p:nvPr/>
        </p:nvGraphicFramePr>
        <p:xfrm>
          <a:off x="952450" y="1343600"/>
          <a:ext cx="3000000" cy="3000000"/>
        </p:xfrm>
        <a:graphic>
          <a:graphicData uri="http://schemas.openxmlformats.org/drawingml/2006/table">
            <a:tbl>
              <a:tblPr>
                <a:noFill/>
                <a:tableStyleId>{A4F6A635-9E15-4954-9914-4F5FEC75CD53}</a:tableStyleId>
              </a:tblPr>
              <a:tblGrid>
                <a:gridCol w="2675175"/>
                <a:gridCol w="1318000"/>
                <a:gridCol w="3245825"/>
              </a:tblGrid>
              <a:tr h="381000">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La kato</a:t>
                      </a:r>
                      <a:endParaRPr>
                        <a:solidFill>
                          <a:srgbClr val="0000FF"/>
                        </a:solidFill>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ĉasas</a:t>
                      </a:r>
                      <a:endParaRPr>
                        <a:solidFill>
                          <a:srgbClr val="0000FF"/>
                        </a:solidFill>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muso</a:t>
                      </a:r>
                      <a:r>
                        <a:rPr b="1" lang="de">
                          <a:solidFill>
                            <a:srgbClr val="CC0000"/>
                          </a:solidFill>
                          <a:latin typeface="Georgia"/>
                          <a:ea typeface="Georgia"/>
                          <a:cs typeface="Georgia"/>
                          <a:sym typeface="Georgia"/>
                        </a:rPr>
                        <a:t>n</a:t>
                      </a:r>
                      <a:r>
                        <a:rPr lang="de">
                          <a:latin typeface="Georgia"/>
                          <a:ea typeface="Georgia"/>
                          <a:cs typeface="Georgia"/>
                          <a:sym typeface="Georgia"/>
                        </a:rPr>
                        <a:t>.</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lang="de">
                          <a:latin typeface="Georgia"/>
                          <a:ea typeface="Georgia"/>
                          <a:cs typeface="Georgia"/>
                          <a:sym typeface="Georgia"/>
                        </a:rPr>
                        <a:t>Der Jäger</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jagt</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die Beute.</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lang="de">
                          <a:latin typeface="Georgia"/>
                          <a:ea typeface="Georgia"/>
                          <a:cs typeface="Georgia"/>
                          <a:sym typeface="Georgia"/>
                        </a:rPr>
                        <a:t>Der </a:t>
                      </a:r>
                      <a:r>
                        <a:rPr b="1" lang="de">
                          <a:latin typeface="Georgia"/>
                          <a:ea typeface="Georgia"/>
                          <a:cs typeface="Georgia"/>
                          <a:sym typeface="Georgia"/>
                        </a:rPr>
                        <a:t>Handelnde</a:t>
                      </a:r>
                      <a:r>
                        <a:rPr lang="de">
                          <a:latin typeface="Georgia"/>
                          <a:ea typeface="Georgia"/>
                          <a:cs typeface="Georgia"/>
                          <a:sym typeface="Georgia"/>
                        </a:rPr>
                        <a:t>, Verursacher, aktive Person oder Gegenstand eines Satzes</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die Handlung oder </a:t>
                      </a:r>
                      <a:r>
                        <a:rPr b="1" lang="de">
                          <a:latin typeface="Georgia"/>
                          <a:ea typeface="Georgia"/>
                          <a:cs typeface="Georgia"/>
                          <a:sym typeface="Georgia"/>
                        </a:rPr>
                        <a:t>Aussage</a:t>
                      </a:r>
                      <a:r>
                        <a:rPr lang="de">
                          <a:latin typeface="Georgia"/>
                          <a:ea typeface="Georgia"/>
                          <a:cs typeface="Georgia"/>
                          <a:sym typeface="Georgia"/>
                        </a:rPr>
                        <a:t> des Satzes</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das </a:t>
                      </a:r>
                      <a:r>
                        <a:rPr b="1" lang="de">
                          <a:latin typeface="Georgia"/>
                          <a:ea typeface="Georgia"/>
                          <a:cs typeface="Georgia"/>
                          <a:sym typeface="Georgia"/>
                        </a:rPr>
                        <a:t>direkte Ziel</a:t>
                      </a:r>
                      <a:r>
                        <a:rPr lang="de">
                          <a:latin typeface="Georgia"/>
                          <a:ea typeface="Georgia"/>
                          <a:cs typeface="Georgia"/>
                          <a:sym typeface="Georgia"/>
                        </a:rPr>
                        <a:t> der Handlung des Satzes, eine Person oder ein Gegenstand, auf die bzw. den eingewirkt wird</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b="1" lang="de">
                          <a:latin typeface="Georgia"/>
                          <a:ea typeface="Georgia"/>
                          <a:cs typeface="Georgia"/>
                          <a:sym typeface="Georgia"/>
                        </a:rPr>
                        <a:t>ohne</a:t>
                      </a:r>
                      <a:r>
                        <a:rPr lang="de">
                          <a:latin typeface="Georgia"/>
                          <a:ea typeface="Georgia"/>
                          <a:cs typeface="Georgia"/>
                          <a:sym typeface="Georgia"/>
                        </a:rPr>
                        <a:t> n-Markierung</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i-Wort (-as)</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b="1" lang="de">
                          <a:latin typeface="Georgia"/>
                          <a:ea typeface="Georgia"/>
                          <a:cs typeface="Georgia"/>
                          <a:sym typeface="Georgia"/>
                        </a:rPr>
                        <a:t>mit </a:t>
                      </a:r>
                      <a:r>
                        <a:rPr b="1" lang="de">
                          <a:solidFill>
                            <a:srgbClr val="CC0000"/>
                          </a:solidFill>
                          <a:latin typeface="Georgia"/>
                          <a:ea typeface="Georgia"/>
                          <a:cs typeface="Georgia"/>
                          <a:sym typeface="Georgia"/>
                        </a:rPr>
                        <a:t>n</a:t>
                      </a:r>
                      <a:r>
                        <a:rPr b="1" lang="de">
                          <a:latin typeface="Georgia"/>
                          <a:ea typeface="Georgia"/>
                          <a:cs typeface="Georgia"/>
                          <a:sym typeface="Georgia"/>
                        </a:rPr>
                        <a:t>-Markierung</a:t>
                      </a:r>
                      <a:endParaRPr b="1">
                        <a:latin typeface="Georgia"/>
                        <a:ea typeface="Georgia"/>
                        <a:cs typeface="Georgia"/>
                        <a:sym typeface="Georgia"/>
                      </a:endParaRPr>
                    </a:p>
                  </a:txBody>
                  <a:tcPr marT="91425" marB="91425" marR="91425" marL="91425"/>
                </a:tc>
              </a:tr>
            </a:tbl>
          </a:graphicData>
        </a:graphic>
      </p:graphicFrame>
      <p:sp>
        <p:nvSpPr>
          <p:cNvPr id="158" name="Google Shape;158;p16"/>
          <p:cNvSpPr txBox="1"/>
          <p:nvPr/>
        </p:nvSpPr>
        <p:spPr>
          <a:xfrm>
            <a:off x="952450" y="3616650"/>
            <a:ext cx="7175400" cy="3936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b="1" lang="de">
                <a:latin typeface="Georgia"/>
                <a:ea typeface="Georgia"/>
                <a:cs typeface="Georgia"/>
                <a:sym typeface="Georgia"/>
              </a:rPr>
              <a:t>Hinweis</a:t>
            </a:r>
            <a:r>
              <a:rPr lang="de">
                <a:latin typeface="Georgia"/>
                <a:ea typeface="Georgia"/>
                <a:cs typeface="Georgia"/>
                <a:sym typeface="Georgia"/>
              </a:rPr>
              <a:t>: »</a:t>
            </a:r>
            <a:r>
              <a:rPr lang="de">
                <a:solidFill>
                  <a:srgbClr val="9900FF"/>
                </a:solidFill>
                <a:latin typeface="Georgia"/>
                <a:ea typeface="Georgia"/>
                <a:cs typeface="Georgia"/>
                <a:sym typeface="Georgia"/>
              </a:rPr>
              <a:t>la</a:t>
            </a:r>
            <a:r>
              <a:rPr lang="de">
                <a:latin typeface="Georgia"/>
                <a:ea typeface="Georgia"/>
                <a:cs typeface="Georgia"/>
                <a:sym typeface="Georgia"/>
              </a:rPr>
              <a:t>« erhält keine Markierungen!</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7"/>
          <p:cNvSpPr txBox="1"/>
          <p:nvPr>
            <p:ph idx="1" type="body"/>
          </p:nvPr>
        </p:nvSpPr>
        <p:spPr>
          <a:xfrm>
            <a:off x="775600" y="754200"/>
            <a:ext cx="7592700" cy="425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Kato kaj muso – Katze und Maus</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 </a:t>
            </a:r>
            <a:endParaRPr sz="1400">
              <a:latin typeface="Georgia"/>
              <a:ea typeface="Georgia"/>
              <a:cs typeface="Georgia"/>
              <a:sym typeface="Georgia"/>
            </a:endParaRPr>
          </a:p>
        </p:txBody>
      </p:sp>
      <p:sp>
        <p:nvSpPr>
          <p:cNvPr id="164" name="Google Shape;164;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65" name="Google Shape;165;p17"/>
          <p:cNvSpPr txBox="1"/>
          <p:nvPr/>
        </p:nvSpPr>
        <p:spPr>
          <a:xfrm>
            <a:off x="657800" y="4149800"/>
            <a:ext cx="7694100" cy="6438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ĉasi (jagen: ĉasas = jagt) – kato (Katze) – muso (Maus)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graphicFrame>
        <p:nvGraphicFramePr>
          <p:cNvPr id="166" name="Google Shape;166;p17"/>
          <p:cNvGraphicFramePr/>
          <p:nvPr/>
        </p:nvGraphicFramePr>
        <p:xfrm>
          <a:off x="952450" y="1343600"/>
          <a:ext cx="3000000" cy="3000000"/>
        </p:xfrm>
        <a:graphic>
          <a:graphicData uri="http://schemas.openxmlformats.org/drawingml/2006/table">
            <a:tbl>
              <a:tblPr>
                <a:noFill/>
                <a:tableStyleId>{A4F6A635-9E15-4954-9914-4F5FEC75CD53}</a:tableStyleId>
              </a:tblPr>
              <a:tblGrid>
                <a:gridCol w="2675175"/>
                <a:gridCol w="1318000"/>
                <a:gridCol w="3245825"/>
              </a:tblGrid>
              <a:tr h="381000">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La kato</a:t>
                      </a:r>
                      <a:endParaRPr>
                        <a:solidFill>
                          <a:srgbClr val="0000FF"/>
                        </a:solidFill>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ĉasas</a:t>
                      </a:r>
                      <a:endParaRPr>
                        <a:solidFill>
                          <a:srgbClr val="0000FF"/>
                        </a:solidFill>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muso</a:t>
                      </a:r>
                      <a:r>
                        <a:rPr b="1" lang="de">
                          <a:solidFill>
                            <a:srgbClr val="CC0000"/>
                          </a:solidFill>
                          <a:latin typeface="Georgia"/>
                          <a:ea typeface="Georgia"/>
                          <a:cs typeface="Georgia"/>
                          <a:sym typeface="Georgia"/>
                        </a:rPr>
                        <a:t>n</a:t>
                      </a:r>
                      <a:r>
                        <a:rPr lang="de">
                          <a:latin typeface="Georgia"/>
                          <a:ea typeface="Georgia"/>
                          <a:cs typeface="Georgia"/>
                          <a:sym typeface="Georgia"/>
                        </a:rPr>
                        <a:t>.</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lang="de">
                          <a:latin typeface="Georgia"/>
                          <a:ea typeface="Georgia"/>
                          <a:cs typeface="Georgia"/>
                          <a:sym typeface="Georgia"/>
                        </a:rPr>
                        <a:t>Der Jäger</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jagt</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die Beute.</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lang="de">
                          <a:latin typeface="Georgia"/>
                          <a:ea typeface="Georgia"/>
                          <a:cs typeface="Georgia"/>
                          <a:sym typeface="Georgia"/>
                        </a:rPr>
                        <a:t>Subjekt</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Prädikat</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direktes Objekt = </a:t>
                      </a:r>
                      <a:r>
                        <a:rPr lang="de">
                          <a:solidFill>
                            <a:srgbClr val="CC0000"/>
                          </a:solidFill>
                          <a:latin typeface="Georgia"/>
                          <a:ea typeface="Georgia"/>
                          <a:cs typeface="Georgia"/>
                          <a:sym typeface="Georgia"/>
                        </a:rPr>
                        <a:t>Akkusativ</a:t>
                      </a:r>
                      <a:r>
                        <a:rPr lang="de">
                          <a:latin typeface="Georgia"/>
                          <a:ea typeface="Georgia"/>
                          <a:cs typeface="Georgia"/>
                          <a:sym typeface="Georgia"/>
                        </a:rPr>
                        <a:t>objekt</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lang="de">
                          <a:latin typeface="Georgia"/>
                          <a:ea typeface="Georgia"/>
                          <a:cs typeface="Georgia"/>
                          <a:sym typeface="Georgia"/>
                        </a:rPr>
                        <a:t>zum Beispiel ein Substantiv oder ein Adjektiv + ein Substantiv im </a:t>
                      </a:r>
                      <a:r>
                        <a:rPr b="1" lang="de">
                          <a:latin typeface="Georgia"/>
                          <a:ea typeface="Georgia"/>
                          <a:cs typeface="Georgia"/>
                          <a:sym typeface="Georgia"/>
                        </a:rPr>
                        <a:t>Nominativ (Wer-Fall)</a:t>
                      </a:r>
                      <a:endParaRPr b="1">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Verb</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(gebeugte Verbform)</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latin typeface="Georgia"/>
                          <a:ea typeface="Georgia"/>
                          <a:cs typeface="Georgia"/>
                          <a:sym typeface="Georgia"/>
                        </a:rPr>
                        <a:t>zum Beispiel ein Substantiv oder ein Adjektiv + ein Substantiv im </a:t>
                      </a:r>
                      <a:r>
                        <a:rPr b="1" lang="de">
                          <a:solidFill>
                            <a:srgbClr val="CC0000"/>
                          </a:solidFill>
                          <a:latin typeface="Georgia"/>
                          <a:ea typeface="Georgia"/>
                          <a:cs typeface="Georgia"/>
                          <a:sym typeface="Georgia"/>
                        </a:rPr>
                        <a:t>Akkusativ</a:t>
                      </a:r>
                      <a:r>
                        <a:rPr b="1" lang="de">
                          <a:latin typeface="Georgia"/>
                          <a:ea typeface="Georgia"/>
                          <a:cs typeface="Georgia"/>
                          <a:sym typeface="Georgia"/>
                        </a:rPr>
                        <a:t> (</a:t>
                      </a:r>
                      <a:r>
                        <a:rPr b="1" lang="de">
                          <a:solidFill>
                            <a:srgbClr val="CC0000"/>
                          </a:solidFill>
                          <a:latin typeface="Georgia"/>
                          <a:ea typeface="Georgia"/>
                          <a:cs typeface="Georgia"/>
                          <a:sym typeface="Georgia"/>
                        </a:rPr>
                        <a:t>Wen</a:t>
                      </a:r>
                      <a:r>
                        <a:rPr b="1" lang="de">
                          <a:latin typeface="Georgia"/>
                          <a:ea typeface="Georgia"/>
                          <a:cs typeface="Georgia"/>
                          <a:sym typeface="Georgia"/>
                        </a:rPr>
                        <a:t>-Fall = n-Markierung)</a:t>
                      </a:r>
                      <a:endParaRPr>
                        <a:latin typeface="Georgia"/>
                        <a:ea typeface="Georgia"/>
                        <a:cs typeface="Georgia"/>
                        <a:sym typeface="Georgia"/>
                      </a:endParaRPr>
                    </a:p>
                  </a:txBody>
                  <a:tcPr marT="91425" marB="91425" marR="91425" marL="91425"/>
                </a:tc>
              </a:tr>
              <a:tr h="381000">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latin typeface="Georgia"/>
                          <a:ea typeface="Georgia"/>
                          <a:cs typeface="Georgia"/>
                          <a:sym typeface="Georgia"/>
                        </a:rPr>
                        <a:t> / </a:t>
                      </a:r>
                      <a:r>
                        <a:rPr lang="de">
                          <a:solidFill>
                            <a:srgbClr val="0000FF"/>
                          </a:solidFill>
                          <a:latin typeface="Georgia"/>
                          <a:ea typeface="Georgia"/>
                          <a:cs typeface="Georgia"/>
                          <a:sym typeface="Georgia"/>
                        </a:rPr>
                        <a:t>Kio</a:t>
                      </a:r>
                      <a:r>
                        <a:rPr lang="de">
                          <a:latin typeface="Georgia"/>
                          <a:ea typeface="Georgia"/>
                          <a:cs typeface="Georgia"/>
                          <a:sym typeface="Georgia"/>
                        </a:rPr>
                        <a:t> (Wer / Was)</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t/>
                      </a:r>
                      <a:endParaRPr>
                        <a:latin typeface="Georgia"/>
                        <a:ea typeface="Georgia"/>
                        <a:cs typeface="Georgia"/>
                        <a:sym typeface="Georgia"/>
                      </a:endParaRPr>
                    </a:p>
                  </a:txBody>
                  <a:tcPr marT="91425" marB="91425" marR="91425" marL="91425"/>
                </a:tc>
                <a:tc>
                  <a:txBody>
                    <a:bodyPr/>
                    <a:lstStyle/>
                    <a:p>
                      <a:pPr indent="0" lvl="0" marL="0" rtl="0" algn="l">
                        <a:spcBef>
                          <a:spcPts val="0"/>
                        </a:spcBef>
                        <a:spcAft>
                          <a:spcPts val="0"/>
                        </a:spcAft>
                        <a:buNone/>
                      </a:pPr>
                      <a:r>
                        <a:rPr lang="de">
                          <a:solidFill>
                            <a:srgbClr val="0000FF"/>
                          </a:solidFill>
                          <a:latin typeface="Georgia"/>
                          <a:ea typeface="Georgia"/>
                          <a:cs typeface="Georgia"/>
                          <a:sym typeface="Georgia"/>
                        </a:rPr>
                        <a:t>Kiun</a:t>
                      </a:r>
                      <a:r>
                        <a:rPr lang="de">
                          <a:latin typeface="Georgia"/>
                          <a:ea typeface="Georgia"/>
                          <a:cs typeface="Georgia"/>
                          <a:sym typeface="Georgia"/>
                        </a:rPr>
                        <a:t> / </a:t>
                      </a:r>
                      <a:r>
                        <a:rPr lang="de">
                          <a:solidFill>
                            <a:srgbClr val="0000FF"/>
                          </a:solidFill>
                          <a:latin typeface="Georgia"/>
                          <a:ea typeface="Georgia"/>
                          <a:cs typeface="Georgia"/>
                          <a:sym typeface="Georgia"/>
                        </a:rPr>
                        <a:t>Kion</a:t>
                      </a:r>
                      <a:r>
                        <a:rPr lang="de">
                          <a:latin typeface="Georgia"/>
                          <a:ea typeface="Georgia"/>
                          <a:cs typeface="Georgia"/>
                          <a:sym typeface="Georgia"/>
                        </a:rPr>
                        <a:t> (Wen / Was)</a:t>
                      </a:r>
                      <a:endParaRPr>
                        <a:latin typeface="Georgia"/>
                        <a:ea typeface="Georgia"/>
                        <a:cs typeface="Georgia"/>
                        <a:sym typeface="Georgia"/>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8"/>
          <p:cNvSpPr txBox="1"/>
          <p:nvPr>
            <p:ph idx="1" type="body"/>
          </p:nvPr>
        </p:nvSpPr>
        <p:spPr>
          <a:xfrm>
            <a:off x="775600" y="754200"/>
            <a:ext cx="7592700" cy="3263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Die Beute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Heutzutage jagt der Mensch nicht mehr, sondern kauft (</a:t>
            </a:r>
            <a:r>
              <a:rPr lang="de" sz="1400">
                <a:solidFill>
                  <a:srgbClr val="0000FF"/>
                </a:solidFill>
                <a:latin typeface="Georgia"/>
                <a:ea typeface="Georgia"/>
                <a:cs typeface="Georgia"/>
                <a:sym typeface="Georgia"/>
              </a:rPr>
              <a:t>aĉeti</a:t>
            </a:r>
            <a:r>
              <a:rPr lang="de" sz="1400">
                <a:latin typeface="Georgia"/>
                <a:ea typeface="Georgia"/>
                <a:cs typeface="Georgia"/>
                <a:sym typeface="Georgia"/>
              </a:rPr>
              <a:t>) die Beute im Supermarkt. Manchmal schaffen wir uns eine »Beute«, einen Gegenstand, ein Ziel, selbst, indem wir einen Brief oder eine E-Mail schreiben (</a:t>
            </a:r>
            <a:r>
              <a:rPr lang="de" sz="1400">
                <a:solidFill>
                  <a:srgbClr val="0000FF"/>
                </a:solidFill>
                <a:latin typeface="Georgia"/>
                <a:ea typeface="Georgia"/>
                <a:cs typeface="Georgia"/>
                <a:sym typeface="Georgia"/>
              </a:rPr>
              <a:t>skribi</a:t>
            </a:r>
            <a:r>
              <a:rPr lang="de" sz="1400">
                <a:latin typeface="Georgia"/>
                <a:ea typeface="Georgia"/>
                <a:cs typeface="Georgia"/>
                <a:sym typeface="Georgia"/>
              </a:rPr>
              <a:t>), und dann behalten wir sie nicht, sondern schicken (</a:t>
            </a:r>
            <a:r>
              <a:rPr lang="de" sz="1400">
                <a:solidFill>
                  <a:srgbClr val="0000FF"/>
                </a:solidFill>
                <a:latin typeface="Georgia"/>
                <a:ea typeface="Georgia"/>
                <a:cs typeface="Georgia"/>
                <a:sym typeface="Georgia"/>
              </a:rPr>
              <a:t>sendi</a:t>
            </a:r>
            <a:r>
              <a:rPr lang="de" sz="1400">
                <a:latin typeface="Georgia"/>
                <a:ea typeface="Georgia"/>
                <a:cs typeface="Georgia"/>
                <a:sym typeface="Georgia"/>
              </a:rPr>
              <a:t>) sie weg. Der Empfänger braucht nicht zu jagen, sondern die »Beute« kommt zu ihm, er empfängt (</a:t>
            </a:r>
            <a:r>
              <a:rPr lang="de" sz="1400">
                <a:solidFill>
                  <a:srgbClr val="0000FF"/>
                </a:solidFill>
                <a:latin typeface="Georgia"/>
                <a:ea typeface="Georgia"/>
                <a:cs typeface="Georgia"/>
                <a:sym typeface="Georgia"/>
              </a:rPr>
              <a:t>ricevi</a:t>
            </a:r>
            <a:r>
              <a:rPr lang="de" sz="1400">
                <a:latin typeface="Georgia"/>
                <a:ea typeface="Georgia"/>
                <a:cs typeface="Georgia"/>
                <a:sym typeface="Georgia"/>
              </a:rPr>
              <a:t>) sie.</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Wenn wir jemanden lieben (</a:t>
            </a:r>
            <a:r>
              <a:rPr lang="de" sz="1400">
                <a:solidFill>
                  <a:srgbClr val="0000FF"/>
                </a:solidFill>
                <a:latin typeface="Georgia"/>
                <a:ea typeface="Georgia"/>
                <a:cs typeface="Georgia"/>
                <a:sym typeface="Georgia"/>
              </a:rPr>
              <a:t>ami</a:t>
            </a:r>
            <a:r>
              <a:rPr lang="de" sz="1400">
                <a:latin typeface="Georgia"/>
                <a:ea typeface="Georgia"/>
                <a:cs typeface="Georgia"/>
                <a:sym typeface="Georgia"/>
              </a:rPr>
              <a:t>) oder begrüßen (</a:t>
            </a:r>
            <a:r>
              <a:rPr lang="de" sz="1400">
                <a:solidFill>
                  <a:srgbClr val="0000FF"/>
                </a:solidFill>
                <a:latin typeface="Georgia"/>
                <a:ea typeface="Georgia"/>
                <a:cs typeface="Georgia"/>
                <a:sym typeface="Georgia"/>
              </a:rPr>
              <a:t>saluti</a:t>
            </a:r>
            <a:r>
              <a:rPr lang="de" sz="1400">
                <a:latin typeface="Georgia"/>
                <a:ea typeface="Georgia"/>
                <a:cs typeface="Georgia"/>
                <a:sym typeface="Georgia"/>
              </a:rPr>
              <a:t>), denken wir nicht im Entferntesten an eine»Beute«. Aber es gibt immer jemanden, der im Satz und im Leben aktiv handelt, und ein </a:t>
            </a:r>
            <a:r>
              <a:rPr b="1" lang="de" sz="1400">
                <a:latin typeface="Georgia"/>
                <a:ea typeface="Georgia"/>
                <a:cs typeface="Georgia"/>
                <a:sym typeface="Georgia"/>
              </a:rPr>
              <a:t>Ziel</a:t>
            </a:r>
            <a:r>
              <a:rPr lang="de" sz="1400">
                <a:latin typeface="Georgia"/>
                <a:ea typeface="Georgia"/>
                <a:cs typeface="Georgia"/>
                <a:sym typeface="Georgia"/>
              </a:rPr>
              <a:t> hat.</a:t>
            </a:r>
            <a:endParaRPr sz="1400">
              <a:latin typeface="Georgia"/>
              <a:ea typeface="Georgia"/>
              <a:cs typeface="Georgia"/>
              <a:sym typeface="Georgia"/>
            </a:endParaRPr>
          </a:p>
          <a:p>
            <a:pPr indent="0" lvl="0" marL="0" rtl="0" algn="l">
              <a:spcBef>
                <a:spcPts val="1200"/>
              </a:spcBef>
              <a:spcAft>
                <a:spcPts val="0"/>
              </a:spcAft>
              <a:buNone/>
            </a:pPr>
            <a:r>
              <a:rPr lang="de" sz="1400">
                <a:latin typeface="Georgia"/>
                <a:ea typeface="Georgia"/>
                <a:cs typeface="Georgia"/>
                <a:sym typeface="Georgia"/>
              </a:rPr>
              <a:t>Sehen wir uns das genauer an!</a:t>
            </a:r>
            <a:endParaRPr sz="1400">
              <a:latin typeface="Georgia"/>
              <a:ea typeface="Georgia"/>
              <a:cs typeface="Georgia"/>
              <a:sym typeface="Georgia"/>
            </a:endParaRPr>
          </a:p>
          <a:p>
            <a:pPr indent="0" lvl="0" marL="0" rtl="0" algn="l">
              <a:spcBef>
                <a:spcPts val="1200"/>
              </a:spcBef>
              <a:spcAft>
                <a:spcPts val="1200"/>
              </a:spcAft>
              <a:buNone/>
            </a:pPr>
            <a:r>
              <a:t/>
            </a:r>
            <a:endParaRPr sz="1400">
              <a:latin typeface="Georgia"/>
              <a:ea typeface="Georgia"/>
              <a:cs typeface="Georgia"/>
              <a:sym typeface="Georgia"/>
            </a:endParaRPr>
          </a:p>
        </p:txBody>
      </p:sp>
      <p:sp>
        <p:nvSpPr>
          <p:cNvPr id="172" name="Google Shape;172;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73" name="Google Shape;173;p18"/>
          <p:cNvSpPr txBox="1"/>
          <p:nvPr/>
        </p:nvSpPr>
        <p:spPr>
          <a:xfrm>
            <a:off x="657800" y="4149800"/>
            <a:ext cx="7694100" cy="6438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aĉeti</a:t>
            </a:r>
            <a:r>
              <a:rPr lang="de">
                <a:latin typeface="Georgia"/>
                <a:ea typeface="Georgia"/>
                <a:cs typeface="Georgia"/>
                <a:sym typeface="Georgia"/>
              </a:rPr>
              <a:t> (etwas kaufen) – ami (jemanden lieben) – ricevi (etwas empfangen, erhalten) – saluti (jemaden begrüßen) sendi (etwas senden, schicken) – skribi (etwas schreiben) </a:t>
            </a:r>
            <a:endParaRPr>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9"/>
          <p:cNvSpPr txBox="1"/>
          <p:nvPr>
            <p:ph idx="1" type="body"/>
          </p:nvPr>
        </p:nvSpPr>
        <p:spPr>
          <a:xfrm>
            <a:off x="775600" y="754200"/>
            <a:ext cx="7592700" cy="3263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Die Beute</a:t>
            </a:r>
            <a:endParaRPr sz="1400">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Hinweis: Es gibt Verben (</a:t>
            </a:r>
            <a:r>
              <a:rPr lang="de" sz="1400">
                <a:solidFill>
                  <a:srgbClr val="007100"/>
                </a:solidFill>
                <a:latin typeface="Georgia"/>
                <a:ea typeface="Georgia"/>
                <a:cs typeface="Georgia"/>
                <a:sym typeface="Georgia"/>
              </a:rPr>
              <a:t>i</a:t>
            </a:r>
            <a:r>
              <a:rPr lang="de" sz="1400">
                <a:latin typeface="Georgia"/>
                <a:ea typeface="Georgia"/>
                <a:cs typeface="Georgia"/>
                <a:sym typeface="Georgia"/>
              </a:rPr>
              <a:t>-Wörter, </a:t>
            </a:r>
            <a:r>
              <a:rPr lang="de" sz="1400">
                <a:solidFill>
                  <a:srgbClr val="007100"/>
                </a:solidFill>
                <a:latin typeface="Georgia"/>
                <a:ea typeface="Georgia"/>
                <a:cs typeface="Georgia"/>
                <a:sym typeface="Georgia"/>
              </a:rPr>
              <a:t>as</a:t>
            </a:r>
            <a:r>
              <a:rPr lang="de" sz="1400">
                <a:latin typeface="Georgia"/>
                <a:ea typeface="Georgia"/>
                <a:cs typeface="Georgia"/>
                <a:sym typeface="Georgia"/>
              </a:rPr>
              <a:t>-Wörter) wie </a:t>
            </a:r>
            <a:r>
              <a:rPr lang="de" sz="1400">
                <a:solidFill>
                  <a:srgbClr val="007100"/>
                </a:solidFill>
                <a:latin typeface="Georgia"/>
                <a:ea typeface="Georgia"/>
                <a:cs typeface="Georgia"/>
                <a:sym typeface="Georgia"/>
              </a:rPr>
              <a:t>esti</a:t>
            </a:r>
            <a:r>
              <a:rPr lang="de" sz="1400">
                <a:latin typeface="Georgia"/>
                <a:ea typeface="Georgia"/>
                <a:cs typeface="Georgia"/>
                <a:sym typeface="Georgia"/>
              </a:rPr>
              <a:t>, </a:t>
            </a:r>
            <a:r>
              <a:rPr lang="de" sz="1400">
                <a:solidFill>
                  <a:srgbClr val="007100"/>
                </a:solidFill>
                <a:latin typeface="Georgia"/>
                <a:ea typeface="Georgia"/>
                <a:cs typeface="Georgia"/>
                <a:sym typeface="Georgia"/>
              </a:rPr>
              <a:t>stari</a:t>
            </a:r>
            <a:r>
              <a:rPr lang="de" sz="1400">
                <a:latin typeface="Georgia"/>
                <a:ea typeface="Georgia"/>
                <a:cs typeface="Georgia"/>
                <a:sym typeface="Georgia"/>
              </a:rPr>
              <a:t> und </a:t>
            </a:r>
            <a:r>
              <a:rPr lang="de" sz="1400">
                <a:solidFill>
                  <a:srgbClr val="007100"/>
                </a:solidFill>
                <a:latin typeface="Georgia"/>
                <a:ea typeface="Georgia"/>
                <a:cs typeface="Georgia"/>
                <a:sym typeface="Georgia"/>
              </a:rPr>
              <a:t>pendi</a:t>
            </a:r>
            <a:r>
              <a:rPr lang="de" sz="1400">
                <a:latin typeface="Georgia"/>
                <a:ea typeface="Georgia"/>
                <a:cs typeface="Georgia"/>
                <a:sym typeface="Georgia"/>
              </a:rPr>
              <a:t>, die </a:t>
            </a:r>
            <a:r>
              <a:rPr b="1" lang="de" sz="1400">
                <a:latin typeface="Georgia"/>
                <a:ea typeface="Georgia"/>
                <a:cs typeface="Georgia"/>
                <a:sym typeface="Georgia"/>
              </a:rPr>
              <a:t>niemals</a:t>
            </a:r>
            <a:r>
              <a:rPr lang="de" sz="1400">
                <a:latin typeface="Georgia"/>
                <a:ea typeface="Georgia"/>
                <a:cs typeface="Georgia"/>
                <a:sym typeface="Georgia"/>
              </a:rPr>
              <a:t> mit einem direkten Objekt (einer »Beute«) benutzt werden. Weitere Beispiele: </a:t>
            </a:r>
            <a:r>
              <a:rPr lang="de" sz="1400">
                <a:solidFill>
                  <a:srgbClr val="007100"/>
                </a:solidFill>
                <a:latin typeface="Georgia"/>
                <a:ea typeface="Georgia"/>
                <a:cs typeface="Georgia"/>
                <a:sym typeface="Georgia"/>
              </a:rPr>
              <a:t>iri</a:t>
            </a:r>
            <a:r>
              <a:rPr lang="de" sz="1400">
                <a:latin typeface="Georgia"/>
                <a:ea typeface="Georgia"/>
                <a:cs typeface="Georgia"/>
                <a:sym typeface="Georgia"/>
              </a:rPr>
              <a:t>, </a:t>
            </a:r>
            <a:r>
              <a:rPr lang="de" sz="1400">
                <a:solidFill>
                  <a:srgbClr val="007100"/>
                </a:solidFill>
                <a:latin typeface="Georgia"/>
                <a:ea typeface="Georgia"/>
                <a:cs typeface="Georgia"/>
                <a:sym typeface="Georgia"/>
              </a:rPr>
              <a:t>promeni</a:t>
            </a:r>
            <a:r>
              <a:rPr lang="de" sz="1400">
                <a:solidFill>
                  <a:srgbClr val="000000"/>
                </a:solidFill>
                <a:latin typeface="Georgia"/>
                <a:ea typeface="Georgia"/>
                <a:cs typeface="Georgia"/>
                <a:sym typeface="Georgia"/>
              </a:rPr>
              <a:t>, </a:t>
            </a:r>
            <a:r>
              <a:rPr lang="de" sz="1400">
                <a:solidFill>
                  <a:srgbClr val="007100"/>
                </a:solidFill>
                <a:latin typeface="Georgia"/>
                <a:ea typeface="Georgia"/>
                <a:cs typeface="Georgia"/>
                <a:sym typeface="Georgia"/>
              </a:rPr>
              <a:t>ridi</a:t>
            </a:r>
            <a:r>
              <a:rPr lang="de" sz="1400">
                <a:latin typeface="Georgia"/>
                <a:ea typeface="Georgia"/>
                <a:cs typeface="Georgia"/>
                <a:sym typeface="Georgia"/>
              </a:rPr>
              <a:t> …</a:t>
            </a:r>
            <a:endParaRPr sz="1400">
              <a:latin typeface="Georgia"/>
              <a:ea typeface="Georgia"/>
              <a:cs typeface="Georgia"/>
              <a:sym typeface="Georgia"/>
            </a:endParaRPr>
          </a:p>
        </p:txBody>
      </p:sp>
      <p:sp>
        <p:nvSpPr>
          <p:cNvPr id="179" name="Google Shape;179;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80" name="Google Shape;180;p19"/>
          <p:cNvSpPr txBox="1"/>
          <p:nvPr/>
        </p:nvSpPr>
        <p:spPr>
          <a:xfrm>
            <a:off x="657800" y="4149800"/>
            <a:ext cx="7694100" cy="6438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dormi (schlafen) – esti (sein / ist) – iri (gehen) – kuri (laufen) – kuŝi (liegen) – pendi (hängen) – promeni (spazieren) – ridi (lachen) – stari (stehen)</a:t>
            </a:r>
            <a:endParaRPr>
              <a:latin typeface="Georgia"/>
              <a:ea typeface="Georgia"/>
              <a:cs typeface="Georgia"/>
              <a:sym typeface="Georgia"/>
            </a:endParaRPr>
          </a:p>
        </p:txBody>
      </p:sp>
      <p:pic>
        <p:nvPicPr>
          <p:cNvPr id="181" name="Google Shape;181;p19"/>
          <p:cNvPicPr preferRelativeResize="0"/>
          <p:nvPr/>
        </p:nvPicPr>
        <p:blipFill>
          <a:blip r:embed="rId3">
            <a:alphaModFix/>
          </a:blip>
          <a:stretch>
            <a:fillRect/>
          </a:stretch>
        </p:blipFill>
        <p:spPr>
          <a:xfrm rot="-599999">
            <a:off x="914374" y="2280075"/>
            <a:ext cx="1553823" cy="1241551"/>
          </a:xfrm>
          <a:prstGeom prst="rect">
            <a:avLst/>
          </a:prstGeom>
          <a:noFill/>
          <a:ln>
            <a:noFill/>
          </a:ln>
        </p:spPr>
      </p:pic>
      <p:sp>
        <p:nvSpPr>
          <p:cNvPr id="182" name="Google Shape;182;p19"/>
          <p:cNvSpPr txBox="1"/>
          <p:nvPr/>
        </p:nvSpPr>
        <p:spPr>
          <a:xfrm>
            <a:off x="855950" y="2315550"/>
            <a:ext cx="678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u="sng">
                <a:solidFill>
                  <a:srgbClr val="4CBB17"/>
                </a:solidFill>
                <a:latin typeface="Georgia"/>
                <a:ea typeface="Georgia"/>
                <a:cs typeface="Georgia"/>
                <a:sym typeface="Georgia"/>
              </a:rPr>
              <a:t>kuŝi</a:t>
            </a:r>
            <a:endParaRPr b="1" u="sng">
              <a:solidFill>
                <a:srgbClr val="4CBB17"/>
              </a:solidFill>
              <a:latin typeface="Georgia"/>
              <a:ea typeface="Georgia"/>
              <a:cs typeface="Georgia"/>
              <a:sym typeface="Georgia"/>
            </a:endParaRPr>
          </a:p>
        </p:txBody>
      </p:sp>
      <p:pic>
        <p:nvPicPr>
          <p:cNvPr id="183" name="Google Shape;183;p19"/>
          <p:cNvPicPr preferRelativeResize="0"/>
          <p:nvPr/>
        </p:nvPicPr>
        <p:blipFill>
          <a:blip r:embed="rId4">
            <a:alphaModFix/>
          </a:blip>
          <a:stretch>
            <a:fillRect/>
          </a:stretch>
        </p:blipFill>
        <p:spPr>
          <a:xfrm>
            <a:off x="3469677" y="2236375"/>
            <a:ext cx="1660200" cy="1228175"/>
          </a:xfrm>
          <a:prstGeom prst="rect">
            <a:avLst/>
          </a:prstGeom>
          <a:noFill/>
          <a:ln>
            <a:noFill/>
          </a:ln>
        </p:spPr>
      </p:pic>
      <p:sp>
        <p:nvSpPr>
          <p:cNvPr id="184" name="Google Shape;184;p19"/>
          <p:cNvSpPr txBox="1"/>
          <p:nvPr/>
        </p:nvSpPr>
        <p:spPr>
          <a:xfrm>
            <a:off x="3514625" y="2154600"/>
            <a:ext cx="78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de" u="sng">
                <a:solidFill>
                  <a:srgbClr val="4CBB17"/>
                </a:solidFill>
                <a:latin typeface="Georgia"/>
                <a:ea typeface="Georgia"/>
                <a:cs typeface="Georgia"/>
                <a:sym typeface="Georgia"/>
              </a:rPr>
              <a:t>dormi</a:t>
            </a:r>
            <a:endParaRPr b="1" u="sng">
              <a:solidFill>
                <a:srgbClr val="4CBB17"/>
              </a:solidFill>
              <a:latin typeface="Georgia"/>
              <a:ea typeface="Georgia"/>
              <a:cs typeface="Georgia"/>
              <a:sym typeface="Georgia"/>
            </a:endParaRPr>
          </a:p>
        </p:txBody>
      </p:sp>
      <p:pic>
        <p:nvPicPr>
          <p:cNvPr id="185" name="Google Shape;185;p19"/>
          <p:cNvPicPr preferRelativeResize="0"/>
          <p:nvPr/>
        </p:nvPicPr>
        <p:blipFill>
          <a:blip r:embed="rId5">
            <a:alphaModFix/>
          </a:blip>
          <a:stretch>
            <a:fillRect/>
          </a:stretch>
        </p:blipFill>
        <p:spPr>
          <a:xfrm rot="599997">
            <a:off x="6120873" y="1965569"/>
            <a:ext cx="1279981" cy="2147663"/>
          </a:xfrm>
          <a:prstGeom prst="rect">
            <a:avLst/>
          </a:prstGeom>
          <a:noFill/>
          <a:ln>
            <a:noFill/>
          </a:ln>
        </p:spPr>
      </p:pic>
      <p:sp>
        <p:nvSpPr>
          <p:cNvPr id="186" name="Google Shape;186;p19"/>
          <p:cNvSpPr txBox="1"/>
          <p:nvPr/>
        </p:nvSpPr>
        <p:spPr>
          <a:xfrm>
            <a:off x="6013500" y="3687200"/>
            <a:ext cx="609300" cy="46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u="sng">
                <a:solidFill>
                  <a:srgbClr val="007100"/>
                </a:solidFill>
                <a:latin typeface="Georgia"/>
                <a:ea typeface="Georgia"/>
                <a:cs typeface="Georgia"/>
                <a:sym typeface="Georgia"/>
              </a:rPr>
              <a:t>kuri</a:t>
            </a:r>
            <a:endParaRPr b="1" u="sng">
              <a:solidFill>
                <a:srgbClr val="007100"/>
              </a:solidFill>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par>
                          <p:cTn fill="hold">
                            <p:stCondLst>
                              <p:cond delay="4000"/>
                            </p:stCondLst>
                            <p:childTnLst>
                              <p:par>
                                <p:cTn fill="hold" nodeType="afterEffect" presetClass="entr" presetID="2" presetSubtype="2">
                                  <p:stCondLst>
                                    <p:cond delay="0"/>
                                  </p:stCondLst>
                                  <p:childTnLst>
                                    <p:set>
                                      <p:cBhvr>
                                        <p:cTn dur="1" fill="hold">
                                          <p:stCondLst>
                                            <p:cond delay="0"/>
                                          </p:stCondLst>
                                        </p:cTn>
                                        <p:tgtEl>
                                          <p:spTgt spid="185"/>
                                        </p:tgtEl>
                                        <p:attrNameLst>
                                          <p:attrName>style.visibility</p:attrName>
                                        </p:attrNameLst>
                                      </p:cBhvr>
                                      <p:to>
                                        <p:strVal val="visible"/>
                                      </p:to>
                                    </p:set>
                                    <p:anim calcmode="lin" valueType="num">
                                      <p:cBhvr additive="base">
                                        <p:cTn dur="1000"/>
                                        <p:tgtEl>
                                          <p:spTgt spid="185"/>
                                        </p:tgtEl>
                                        <p:attrNameLst>
                                          <p:attrName>ppt_x</p:attrName>
                                        </p:attrNameLst>
                                      </p:cBhvr>
                                      <p:tavLst>
                                        <p:tav fmla="" tm="0">
                                          <p:val>
                                            <p:strVal val="#ppt_x+1"/>
                                          </p:val>
                                        </p:tav>
                                        <p:tav fmla="" tm="100000">
                                          <p:val>
                                            <p:strVal val="#ppt_x"/>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0"/>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Kiu - kion? – Wer - was?</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KK</a:t>
            </a:r>
            <a:endParaRPr sz="1400">
              <a:latin typeface="Georgia"/>
              <a:ea typeface="Georgia"/>
              <a:cs typeface="Georgia"/>
              <a:sym typeface="Georgia"/>
            </a:endParaRPr>
          </a:p>
        </p:txBody>
      </p:sp>
      <p:sp>
        <p:nvSpPr>
          <p:cNvPr id="192" name="Google Shape;192;p2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93" name="Google Shape;193;p20"/>
          <p:cNvSpPr txBox="1"/>
          <p:nvPr/>
        </p:nvSpPr>
        <p:spPr>
          <a:xfrm>
            <a:off x="657800" y="4094750"/>
            <a:ext cx="7694100" cy="6987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esti (sein / ist / sind) – manĝi (etwas essen, fressen) – karoto (Möhre) – leporo (Hase) – kio (was)  – kiu (wer)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pic>
        <p:nvPicPr>
          <p:cNvPr id="194" name="Google Shape;194;p20"/>
          <p:cNvPicPr preferRelativeResize="0"/>
          <p:nvPr/>
        </p:nvPicPr>
        <p:blipFill>
          <a:blip r:embed="rId3">
            <a:alphaModFix/>
          </a:blip>
          <a:stretch>
            <a:fillRect/>
          </a:stretch>
        </p:blipFill>
        <p:spPr>
          <a:xfrm>
            <a:off x="775601" y="1297613"/>
            <a:ext cx="1695551" cy="2388425"/>
          </a:xfrm>
          <a:prstGeom prst="rect">
            <a:avLst/>
          </a:prstGeom>
          <a:noFill/>
          <a:ln>
            <a:noFill/>
          </a:ln>
        </p:spPr>
      </p:pic>
      <p:sp>
        <p:nvSpPr>
          <p:cNvPr id="195" name="Google Shape;195;p20"/>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Tio estas leporo. (… ein Hase)</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La leporo manĝas karoton. (… frisst eine Möhre.)</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latin typeface="Georgia"/>
                <a:ea typeface="Georgia"/>
                <a:cs typeface="Georgia"/>
                <a:sym typeface="Georgia"/>
              </a:rPr>
              <a:t> estas tio? Tio estas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latin typeface="Georgia"/>
                <a:ea typeface="Georgia"/>
                <a:cs typeface="Georgia"/>
                <a:sym typeface="Georgia"/>
              </a:rPr>
              <a:t> (wer) manĝas karoton? … manĝas karoto</a:t>
            </a:r>
            <a:r>
              <a:rPr lang="de">
                <a:solidFill>
                  <a:srgbClr val="CC0000"/>
                </a:solidFill>
                <a:latin typeface="Georgia"/>
                <a:ea typeface="Georgia"/>
                <a:cs typeface="Georgia"/>
                <a:sym typeface="Georgia"/>
              </a:rPr>
              <a:t>n</a:t>
            </a:r>
            <a:r>
              <a:rPr lang="de">
                <a:latin typeface="Georgia"/>
                <a:ea typeface="Georgia"/>
                <a:cs typeface="Georgia"/>
                <a:sym typeface="Georgia"/>
              </a:rPr>
              <a:t>.</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solidFill>
                  <a:srgbClr val="CC0000"/>
                </a:solidFill>
                <a:latin typeface="Georgia"/>
                <a:ea typeface="Georgia"/>
                <a:cs typeface="Georgia"/>
                <a:sym typeface="Georgia"/>
              </a:rPr>
              <a:t>n</a:t>
            </a:r>
            <a:r>
              <a:rPr lang="de">
                <a:latin typeface="Georgia"/>
                <a:ea typeface="Georgia"/>
                <a:cs typeface="Georgia"/>
                <a:sym typeface="Georgia"/>
              </a:rPr>
              <a:t> manĝas la leporo? La leporo manĝas …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b="1" lang="de">
                <a:solidFill>
                  <a:srgbClr val="007100"/>
                </a:solidFill>
                <a:latin typeface="Georgia"/>
                <a:ea typeface="Georgia"/>
                <a:cs typeface="Georgia"/>
                <a:sym typeface="Georgia"/>
              </a:rPr>
              <a:t>»kiu«</a:t>
            </a:r>
            <a:r>
              <a:rPr lang="de">
                <a:latin typeface="Georgia"/>
                <a:ea typeface="Georgia"/>
                <a:cs typeface="Georgia"/>
                <a:sym typeface="Georgia"/>
              </a:rPr>
              <a:t> fragt nach einer Person oder einem personifizierten (identifizierbaren) Gegenstand.</a:t>
            </a:r>
            <a:endParaRPr>
              <a:latin typeface="Georgia"/>
              <a:ea typeface="Georgia"/>
              <a:cs typeface="Georgia"/>
              <a:sym typeface="Georgia"/>
            </a:endParaRPr>
          </a:p>
        </p:txBody>
      </p:sp>
    </p:spTree>
  </p:cSld>
  <p:clrMapOvr>
    <a:masterClrMapping/>
  </p:clrMapOvr>
  <mc:AlternateContent>
    <mc:Choice Requires="p14">
      <p:transition spd="med">
        <p14:prism dir="l"/>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1"/>
          <p:cNvSpPr txBox="1"/>
          <p:nvPr>
            <p:ph idx="1" type="body"/>
          </p:nvPr>
        </p:nvSpPr>
        <p:spPr>
          <a:xfrm>
            <a:off x="775600" y="754200"/>
            <a:ext cx="7592700" cy="296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de" sz="1800">
                <a:solidFill>
                  <a:srgbClr val="A61C00"/>
                </a:solidFill>
                <a:latin typeface="Georgia"/>
                <a:ea typeface="Georgia"/>
                <a:cs typeface="Georgia"/>
                <a:sym typeface="Georgia"/>
              </a:rPr>
              <a:t>Kiu - kion? – Wer - was?</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0"/>
              </a:spcAft>
              <a:buNone/>
            </a:pPr>
            <a:r>
              <a:t/>
            </a:r>
            <a:endParaRPr b="1" sz="1800">
              <a:solidFill>
                <a:srgbClr val="A61C00"/>
              </a:solidFill>
              <a:latin typeface="Georgia"/>
              <a:ea typeface="Georgia"/>
              <a:cs typeface="Georgia"/>
              <a:sym typeface="Georgia"/>
            </a:endParaRPr>
          </a:p>
          <a:p>
            <a:pPr indent="0" lvl="0" marL="0" rtl="0" algn="l">
              <a:spcBef>
                <a:spcPts val="1200"/>
              </a:spcBef>
              <a:spcAft>
                <a:spcPts val="1200"/>
              </a:spcAft>
              <a:buNone/>
            </a:pPr>
            <a:r>
              <a:rPr lang="de" sz="1400">
                <a:latin typeface="Georgia"/>
                <a:ea typeface="Georgia"/>
                <a:cs typeface="Georgia"/>
                <a:sym typeface="Georgia"/>
              </a:rPr>
              <a:t>KK</a:t>
            </a:r>
            <a:endParaRPr sz="1400">
              <a:latin typeface="Georgia"/>
              <a:ea typeface="Georgia"/>
              <a:cs typeface="Georgia"/>
              <a:sym typeface="Georgia"/>
            </a:endParaRPr>
          </a:p>
        </p:txBody>
      </p:sp>
      <p:sp>
        <p:nvSpPr>
          <p:cNvPr id="201" name="Google Shape;201;p2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202" name="Google Shape;202;p21"/>
          <p:cNvSpPr txBox="1"/>
          <p:nvPr/>
        </p:nvSpPr>
        <p:spPr>
          <a:xfrm>
            <a:off x="657800" y="4094750"/>
            <a:ext cx="7694100" cy="6987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de">
                <a:latin typeface="Georgia"/>
                <a:ea typeface="Georgia"/>
                <a:cs typeface="Georgia"/>
                <a:sym typeface="Georgia"/>
              </a:rPr>
              <a:t>esti (sein / ist / sind) – manĝi (etwas essen, fressen) – karoto (Möhre) – leporo (Hase) – kio (was)  – kiu (wer) – la (der, die, das) – (</a:t>
            </a:r>
            <a:r>
              <a:rPr lang="de">
                <a:solidFill>
                  <a:srgbClr val="9900FF"/>
                </a:solidFill>
                <a:latin typeface="Georgia"/>
                <a:ea typeface="Georgia"/>
                <a:cs typeface="Georgia"/>
                <a:sym typeface="Georgia"/>
              </a:rPr>
              <a:t>entfällt!</a:t>
            </a:r>
            <a:r>
              <a:rPr lang="de">
                <a:latin typeface="Georgia"/>
                <a:ea typeface="Georgia"/>
                <a:cs typeface="Georgia"/>
                <a:sym typeface="Georgia"/>
              </a:rPr>
              <a:t>) (ein, eine, einer, eines)</a:t>
            </a:r>
            <a:endParaRPr>
              <a:latin typeface="Georgia"/>
              <a:ea typeface="Georgia"/>
              <a:cs typeface="Georgia"/>
              <a:sym typeface="Georgia"/>
            </a:endParaRPr>
          </a:p>
        </p:txBody>
      </p:sp>
      <p:pic>
        <p:nvPicPr>
          <p:cNvPr id="203" name="Google Shape;203;p21"/>
          <p:cNvPicPr preferRelativeResize="0"/>
          <p:nvPr/>
        </p:nvPicPr>
        <p:blipFill>
          <a:blip r:embed="rId3">
            <a:alphaModFix/>
          </a:blip>
          <a:stretch>
            <a:fillRect/>
          </a:stretch>
        </p:blipFill>
        <p:spPr>
          <a:xfrm>
            <a:off x="775601" y="1297613"/>
            <a:ext cx="1695551" cy="2388425"/>
          </a:xfrm>
          <a:prstGeom prst="rect">
            <a:avLst/>
          </a:prstGeom>
          <a:noFill/>
          <a:ln>
            <a:noFill/>
          </a:ln>
        </p:spPr>
      </p:pic>
      <p:sp>
        <p:nvSpPr>
          <p:cNvPr id="204" name="Google Shape;204;p21"/>
          <p:cNvSpPr txBox="1"/>
          <p:nvPr/>
        </p:nvSpPr>
        <p:spPr>
          <a:xfrm>
            <a:off x="2683400" y="1297625"/>
            <a:ext cx="5668500" cy="23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Tio estas leporo.</a:t>
            </a:r>
            <a:endParaRPr>
              <a:latin typeface="Georgia"/>
              <a:ea typeface="Georgia"/>
              <a:cs typeface="Georgia"/>
              <a:sym typeface="Georgia"/>
            </a:endParaRPr>
          </a:p>
          <a:p>
            <a:pPr indent="0" lvl="0" marL="0" rtl="0" algn="l">
              <a:spcBef>
                <a:spcPts val="0"/>
              </a:spcBef>
              <a:spcAft>
                <a:spcPts val="0"/>
              </a:spcAft>
              <a:buNone/>
            </a:pPr>
            <a:r>
              <a:rPr lang="de">
                <a:latin typeface="Georgia"/>
                <a:ea typeface="Georgia"/>
                <a:cs typeface="Georgia"/>
                <a:sym typeface="Georgia"/>
              </a:rPr>
              <a:t>La leporo manĝas karoton.</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latin typeface="Georgia"/>
                <a:ea typeface="Georgia"/>
                <a:cs typeface="Georgia"/>
                <a:sym typeface="Georgia"/>
              </a:rPr>
              <a:t> estas tio? Tio estas </a:t>
            </a:r>
            <a:r>
              <a:rPr lang="de">
                <a:solidFill>
                  <a:srgbClr val="0000FF"/>
                </a:solidFill>
                <a:latin typeface="Georgia"/>
                <a:ea typeface="Georgia"/>
                <a:cs typeface="Georgia"/>
                <a:sym typeface="Georgia"/>
              </a:rPr>
              <a:t>leporo</a:t>
            </a:r>
            <a:r>
              <a:rPr lang="de">
                <a:latin typeface="Georgia"/>
                <a:ea typeface="Georgia"/>
                <a:cs typeface="Georgia"/>
                <a:sym typeface="Georgia"/>
              </a:rPr>
              <a:t>.</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Kiu</a:t>
            </a:r>
            <a:r>
              <a:rPr lang="de">
                <a:latin typeface="Georgia"/>
                <a:ea typeface="Georgia"/>
                <a:cs typeface="Georgia"/>
                <a:sym typeface="Georgia"/>
              </a:rPr>
              <a:t> manĝas karoton? </a:t>
            </a:r>
            <a:r>
              <a:rPr lang="de">
                <a:solidFill>
                  <a:srgbClr val="0000FF"/>
                </a:solidFill>
                <a:latin typeface="Georgia"/>
                <a:ea typeface="Georgia"/>
                <a:cs typeface="Georgia"/>
                <a:sym typeface="Georgia"/>
              </a:rPr>
              <a:t>La leporo</a:t>
            </a:r>
            <a:r>
              <a:rPr lang="de">
                <a:latin typeface="Georgia"/>
                <a:ea typeface="Georgia"/>
                <a:cs typeface="Georgia"/>
                <a:sym typeface="Georgia"/>
              </a:rPr>
              <a:t> manĝas karoto</a:t>
            </a:r>
            <a:r>
              <a:rPr lang="de">
                <a:solidFill>
                  <a:srgbClr val="CC0000"/>
                </a:solidFill>
                <a:latin typeface="Georgia"/>
                <a:ea typeface="Georgia"/>
                <a:cs typeface="Georgia"/>
                <a:sym typeface="Georgia"/>
              </a:rPr>
              <a:t>n</a:t>
            </a:r>
            <a:r>
              <a:rPr lang="de">
                <a:latin typeface="Georgia"/>
                <a:ea typeface="Georgia"/>
                <a:cs typeface="Georgia"/>
                <a:sym typeface="Georgia"/>
              </a:rPr>
              <a:t>.</a:t>
            </a:r>
            <a:endParaRPr>
              <a:latin typeface="Georgia"/>
              <a:ea typeface="Georgia"/>
              <a:cs typeface="Georgia"/>
              <a:sym typeface="Georgia"/>
            </a:endParaRPr>
          </a:p>
          <a:p>
            <a:pPr indent="0" lvl="0" marL="0" rtl="0" algn="l">
              <a:spcBef>
                <a:spcPts val="0"/>
              </a:spcBef>
              <a:spcAft>
                <a:spcPts val="0"/>
              </a:spcAft>
              <a:buNone/>
            </a:pPr>
            <a:r>
              <a:rPr lang="de">
                <a:solidFill>
                  <a:srgbClr val="0000FF"/>
                </a:solidFill>
                <a:latin typeface="Georgia"/>
                <a:ea typeface="Georgia"/>
                <a:cs typeface="Georgia"/>
                <a:sym typeface="Georgia"/>
              </a:rPr>
              <a:t>Kio</a:t>
            </a:r>
            <a:r>
              <a:rPr lang="de">
                <a:solidFill>
                  <a:srgbClr val="CC0000"/>
                </a:solidFill>
                <a:latin typeface="Georgia"/>
                <a:ea typeface="Georgia"/>
                <a:cs typeface="Georgia"/>
                <a:sym typeface="Georgia"/>
              </a:rPr>
              <a:t>n</a:t>
            </a:r>
            <a:r>
              <a:rPr lang="de">
                <a:latin typeface="Georgia"/>
                <a:ea typeface="Georgia"/>
                <a:cs typeface="Georgia"/>
                <a:sym typeface="Georgia"/>
              </a:rPr>
              <a:t> manĝas la leporo? La leporo manĝas </a:t>
            </a:r>
            <a:r>
              <a:rPr lang="de">
                <a:solidFill>
                  <a:srgbClr val="CC0000"/>
                </a:solidFill>
                <a:latin typeface="Georgia"/>
                <a:ea typeface="Georgia"/>
                <a:cs typeface="Georgia"/>
                <a:sym typeface="Georgia"/>
              </a:rPr>
              <a:t>karoton</a:t>
            </a:r>
            <a:r>
              <a:rPr lang="de">
                <a:latin typeface="Georgia"/>
                <a:ea typeface="Georgia"/>
                <a:cs typeface="Georgia"/>
                <a:sym typeface="Georgia"/>
              </a:rPr>
              <a:t> .</a:t>
            </a:r>
            <a:endParaRPr>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