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Lst>
  <p:sldSz cy="5143500" cx="9144000"/>
  <p:notesSz cx="6858000" cy="9144000"/>
  <p:embeddedFontLst>
    <p:embeddedFont>
      <p:font typeface="Nunito"/>
      <p:regular r:id="rId79"/>
      <p:bold r:id="rId80"/>
      <p:italic r:id="rId81"/>
      <p:boldItalic r:id="rId8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80" Type="http://schemas.openxmlformats.org/officeDocument/2006/relationships/font" Target="fonts/Nunito-bold.fntdata"/><Relationship Id="rId82" Type="http://schemas.openxmlformats.org/officeDocument/2006/relationships/font" Target="fonts/Nunito-boldItalic.fntdata"/><Relationship Id="rId81"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font" Target="fonts/Nunito-regular.fntdata"/><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53da5bdf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53da5bdf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5932beda1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5932beda1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53da5bdf0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53da5bdf0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53da5bdf0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53da5bdf0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5932beda1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5932beda1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54038b47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54038b47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54038b477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54038b477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5932beda1c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5932beda1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5504f10de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5504f10de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5411add0b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5411add0b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534648673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534648673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5411add0b7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25411add0b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7c4b5920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27c4b5920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7c4e4f62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27c4e4f62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5411add0b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25411add0b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540d22332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2540d22332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5b2fd1d5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25b2fd1d5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540d22332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2540d22332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546fdbf8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546fdbf8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2546fdbf8b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2546fdbf8b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5932beda1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25932beda1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534648673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534648673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549c7334e0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549c7334e0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5932beda1c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25932beda1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549c7334e0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549c7334e0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25932beda1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25932beda1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5486e97f7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5486e97f7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5932beda1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25932beda1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254d73690f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254d73690f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25932beda1c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25932beda1c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254d73690f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254d73690f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54d73690f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254d73690f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5932beda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5932beda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5503ab3a7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25503ab3a7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25503ab3a79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25503ab3a7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25503ab3a7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25503ab3a7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551347827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255134782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2551347827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2551347827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1e443292f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g1e443292f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25932beda1c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25932beda1c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1e443292f7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1e443292f7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256d22dbe4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256d22dbe4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g1e443292f7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6" name="Google Shape;436;g1e443292f7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534648673b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534648673b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1e462c1984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1e462c1984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2558bc0f70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2558bc0f70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g2558bc0f70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6" name="Google Shape;456;g2558bc0f70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255da9fa16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255da9fa16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255da9fa16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255da9fa16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256259f56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256259f56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256671e0b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2" name="Google Shape;482;g256671e0b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g25932beda1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9" name="Google Shape;489;g25932beda1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g2567b3c9b8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5" name="Google Shape;495;g2567b3c9b8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1e462c1984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2" name="Google Shape;502;g1e462c198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34648673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534648673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g1e462c1984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1e462c1984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g256a85a31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6" name="Google Shape;516;g256a85a31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g25932beda1c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3" name="Google Shape;523;g25932beda1c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g256c163ea9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9" name="Google Shape;529;g256c163ea9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25932beda1c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6" name="Google Shape;536;g25932beda1c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g256e0f53bb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2" name="Google Shape;542;g256e0f53bb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g25932beda1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9" name="Google Shape;549;g25932beda1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g256d22dbe4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5" name="Google Shape;555;g256d22dbe4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25932beda1c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2" name="Google Shape;562;g25932beda1c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g256d22dbe4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8" name="Google Shape;568;g256d22dbe4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5386fe03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5386fe03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g25936cf52c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6" name="Google Shape;576;g25936cf52c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g25932beda1c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2" name="Google Shape;582;g25932beda1c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g256d22dbe4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9" name="Google Shape;589;g256d22dbe4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g25a724aec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6" name="Google Shape;596;g25a724aeca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5932beda1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5932beda1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5386fe037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5386fe037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5.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6.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9.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3.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 Id="rId3" Type="http://schemas.openxmlformats.org/officeDocument/2006/relationships/image" Target="../media/image17.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 Id="rId3" Type="http://schemas.openxmlformats.org/officeDocument/2006/relationships/image" Target="../media/image10.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 Id="rId3" Type="http://schemas.openxmlformats.org/officeDocument/2006/relationships/image" Target="../media/image18.jp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 Id="rId3" Type="http://schemas.openxmlformats.org/officeDocument/2006/relationships/image" Target="../media/image16.jp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 Id="rId3" Type="http://schemas.openxmlformats.org/officeDocument/2006/relationships/image" Target="../media/image15.jp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 Id="rId3" Type="http://schemas.openxmlformats.org/officeDocument/2006/relationships/image" Target="../media/image19.jp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 Id="rId3" Type="http://schemas.openxmlformats.org/officeDocument/2006/relationships/image" Target="../media/image11.jp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 Id="rId3" Type="http://schemas.openxmlformats.org/officeDocument/2006/relationships/image" Target="../media/image12.jp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50500" y="1515650"/>
            <a:ext cx="7443000" cy="1897500"/>
          </a:xfrm>
          <a:prstGeom prst="rect">
            <a:avLst/>
          </a:prstGeom>
        </p:spPr>
        <p:txBody>
          <a:bodyPr anchorCtr="0" anchor="ctr" bIns="91425" lIns="91425" spcFirstLastPara="1" rIns="91425" wrap="square" tIns="91425">
            <a:noAutofit/>
          </a:bodyPr>
          <a:lstStyle/>
          <a:p>
            <a:pPr indent="0" lvl="0" marL="0" rtl="0" algn="ctr">
              <a:lnSpc>
                <a:spcPct val="100000"/>
              </a:lnSpc>
              <a:spcBef>
                <a:spcPts val="1800"/>
              </a:spcBef>
              <a:spcAft>
                <a:spcPts val="0"/>
              </a:spcAft>
              <a:buNone/>
            </a:pPr>
            <a:r>
              <a:rPr b="1" lang="de" sz="4800">
                <a:highlight>
                  <a:schemeClr val="dk1"/>
                </a:highlight>
              </a:rPr>
              <a:t>Esperanto online:</a:t>
            </a:r>
            <a:endParaRPr b="1" sz="4800">
              <a:highlight>
                <a:schemeClr val="dk1"/>
              </a:highlight>
            </a:endParaRPr>
          </a:p>
          <a:p>
            <a:pPr indent="0" lvl="0" marL="0" rtl="0" algn="ctr">
              <a:lnSpc>
                <a:spcPct val="100000"/>
              </a:lnSpc>
              <a:spcBef>
                <a:spcPts val="1800"/>
              </a:spcBef>
              <a:spcAft>
                <a:spcPts val="0"/>
              </a:spcAft>
              <a:buNone/>
            </a:pPr>
            <a:r>
              <a:rPr b="1" lang="de" sz="4800">
                <a:highlight>
                  <a:schemeClr val="dk1"/>
                </a:highlight>
              </a:rPr>
              <a:t>Präpositionen</a:t>
            </a:r>
            <a:endParaRPr b="1" sz="4800">
              <a:highlight>
                <a:schemeClr val="dk1"/>
              </a:highlight>
            </a:endParaRPr>
          </a:p>
          <a:p>
            <a:pPr indent="0" lvl="0" marL="0" rtl="0" algn="l">
              <a:lnSpc>
                <a:spcPct val="115000"/>
              </a:lnSpc>
              <a:spcBef>
                <a:spcPts val="1800"/>
              </a:spcBef>
              <a:spcAft>
                <a:spcPts val="400"/>
              </a:spcAft>
              <a:buNone/>
            </a:pPr>
            <a:r>
              <a:t/>
            </a:r>
            <a:endParaRPr b="1" sz="1700">
              <a:highlight>
                <a:srgbClr val="EEEEEE"/>
              </a:highlight>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de" sz="1800">
                <a:solidFill>
                  <a:srgbClr val="000000"/>
                </a:solidFill>
              </a:rPr>
              <a:t>Michael Lennartz</a:t>
            </a:r>
            <a:endParaRPr sz="1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p:nvPr/>
        </p:nvSpPr>
        <p:spPr>
          <a:xfrm>
            <a:off x="895525" y="785100"/>
            <a:ext cx="73860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apud</a:t>
            </a:r>
            <a:r>
              <a:rPr lang="de" sz="1525">
                <a:latin typeface="Georgia"/>
                <a:ea typeface="Georgia"/>
                <a:cs typeface="Georgia"/>
                <a:sym typeface="Georgia"/>
              </a:rPr>
              <a:t> – </a:t>
            </a:r>
            <a:r>
              <a:rPr lang="de" sz="1525">
                <a:latin typeface="Georgia"/>
                <a:ea typeface="Georgia"/>
                <a:cs typeface="Georgia"/>
                <a:sym typeface="Georgia"/>
              </a:rPr>
              <a:t>neben, bei, in der Nähe von</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Im Gegensatz zu »ĉe«bedeutet »apud« eine größere Entfernung bzw. keine Berührung.</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ŝranko staras dekstre apud la pordo. (rechts neben der Tür) – La infanoj ludas apud la strato. (neben der Straße) – La hundo kuŝas apud la arbo. (neben dem Baum)</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apud</a:t>
            </a:r>
            <a:r>
              <a:rPr lang="de" sz="1525">
                <a:solidFill>
                  <a:srgbClr val="A61C00"/>
                </a:solidFill>
                <a:latin typeface="Georgia"/>
                <a:ea typeface="Georgia"/>
                <a:cs typeface="Georgia"/>
                <a:sym typeface="Georgia"/>
              </a:rPr>
              <a:t> kenn­zeichnet die n-Mar­kie­rung das Ziel einer Be­we­gung (Wohin?).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Starigu la ŝrankon dekstre apud la pordon. (rechts neben die Tür) – La virino metis la bukedon apud sin. (neben sich) – Ŝi sidigis sin apud la liton de sia filino. (neben das Bett ihrer Tochter).</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87" name="Google Shape;187;p2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93" name="Google Shape;193;p23"/>
          <p:cNvPicPr preferRelativeResize="0"/>
          <p:nvPr/>
        </p:nvPicPr>
        <p:blipFill>
          <a:blip r:embed="rId3">
            <a:alphaModFix/>
          </a:blip>
          <a:stretch>
            <a:fillRect/>
          </a:stretch>
        </p:blipFill>
        <p:spPr>
          <a:xfrm>
            <a:off x="1952625" y="642925"/>
            <a:ext cx="5238750" cy="3857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93"/>
                                        </p:tgtEl>
                                        <p:attrNameLst>
                                          <p:attrName>style.visibility</p:attrName>
                                        </p:attrNameLst>
                                      </p:cBhvr>
                                      <p:to>
                                        <p:strVal val="visible"/>
                                      </p:to>
                                    </p:set>
                                    <p:anim calcmode="lin" valueType="num">
                                      <p:cBhvr additive="base">
                                        <p:cTn dur="1000"/>
                                        <p:tgtEl>
                                          <p:spTgt spid="193"/>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4"/>
          <p:cNvSpPr/>
          <p:nvPr/>
        </p:nvSpPr>
        <p:spPr>
          <a:xfrm>
            <a:off x="849600" y="796025"/>
            <a:ext cx="7505700" cy="1224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4"/>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ĉe</a:t>
            </a:r>
            <a:r>
              <a:rPr lang="de" sz="1525">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bei, dicht bei , an, in der Wohnung einer Person, in der unmittelbaren Nähe von, Gegenstand einer Beschäftigung, im Haus von, im Land von, im Rahmen von, bei der Beschäftigung mit, bei Sitten und Gewohnheiten (räumlich, zeitlich, im übertragenen Sinn)</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Im Gegensatz zu »apud« bedeutet »ĉe« bedeutet eine unmittelbare Nähe bzw. Berührung</a:t>
            </a:r>
            <a:r>
              <a:rPr lang="de" sz="1525">
                <a:solidFill>
                  <a:srgbClr val="A61C00"/>
                </a:solidFill>
                <a:latin typeface="Georgia"/>
                <a:ea typeface="Georgia"/>
                <a:cs typeface="Georgia"/>
                <a:sym typeface="Georgia"/>
              </a:rPr>
              <a:t>.</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tuta familio sidas ĉirkaŭ la tablo. (um den Tisch) – Mi prenis Petron ĉe la brako. (am Arm) – La fuĝanto sin kroĉis per la pugnoj ĉe la haroj de ĉevalo. (sich mit den Fäusten an den Haaren des Pferdes festhalten) – Restu tajloro ĉe via laboro, (bei deiner Arbeit / Schuster, bleib bei deinen Leisten) – Li ne povas teni ĉe si sekreton. (ein Geheimnis bei sich behalten) –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00" name="Google Shape;200;p2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5"/>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ĉe</a:t>
            </a:r>
            <a:r>
              <a:rPr lang="de" sz="1525">
                <a:latin typeface="Georgia"/>
                <a:ea typeface="Georgia"/>
                <a:cs typeface="Georgia"/>
                <a:sym typeface="Georgia"/>
              </a:rPr>
              <a:t> (Fortsetzung)</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Ĉe tiu instruistino mia filo faris grandajn progresojn. (bei dieser Lehrerin) – Mi ne loĝas ĉe mia frato, mi loĝas aparte, sed mia loĝejo estas apud la lia. (Zamenhof) (bei meinem Bruder) – Tiun opinion oni trovas ĉe multaj studentoj. (bei vielen Studenten) – Ekde februaro mi laboros ĉe gazeto. (bei einer Zeitung) – La patro revenis ĉe sunsubiro. (bei Sonnenuntergang) – Mi timas ĉe la penso, ke ni renkontus leonon. (bei dem Gedanken) – Ĉu vi dormas ĉe malfermitaj fenestroj? (bei geöffneten Fenstern) – Ĉe difektiĝo de la komputero la firmao riparos ĝin senkoste. (Bei einem Defekt) – Eĉ ĉe la plej bona volo mi ne povas alkutimiĝi al tia ideo. (Zamenhof) (beim besten Willen).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525">
                <a:latin typeface="Georgia"/>
                <a:ea typeface="Georgia"/>
                <a:cs typeface="Georgia"/>
                <a:sym typeface="Georgia"/>
              </a:rPr>
              <a:t>(Fortsetzung nach der Animation)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06" name="Google Shape;206;p2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212" name="Google Shape;212;p26"/>
          <p:cNvPicPr preferRelativeResize="0"/>
          <p:nvPr/>
        </p:nvPicPr>
        <p:blipFill>
          <a:blip r:embed="rId3">
            <a:alphaModFix/>
          </a:blip>
          <a:stretch>
            <a:fillRect/>
          </a:stretch>
        </p:blipFill>
        <p:spPr>
          <a:xfrm>
            <a:off x="1980625" y="642925"/>
            <a:ext cx="5238750" cy="3857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212"/>
                                        </p:tgtEl>
                                        <p:attrNameLst>
                                          <p:attrName>style.visibility</p:attrName>
                                        </p:attrNameLst>
                                      </p:cBhvr>
                                      <p:to>
                                        <p:strVal val="visible"/>
                                      </p:to>
                                    </p:set>
                                    <p:anim calcmode="lin" valueType="num">
                                      <p:cBhvr additive="base">
                                        <p:cTn dur="1000"/>
                                        <p:tgtEl>
                                          <p:spTgt spid="21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7"/>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ĉe</a:t>
            </a:r>
            <a:r>
              <a:rPr lang="de" sz="1525">
                <a:latin typeface="Georgia"/>
                <a:ea typeface="Georgia"/>
                <a:cs typeface="Georgia"/>
                <a:sym typeface="Georgia"/>
              </a:rPr>
              <a:t> (</a:t>
            </a:r>
            <a:r>
              <a:rPr lang="de" sz="1525">
                <a:latin typeface="Georgia"/>
                <a:ea typeface="Georgia"/>
                <a:cs typeface="Georgia"/>
                <a:sym typeface="Georgia"/>
              </a:rPr>
              <a:t>Fortsetzung</a:t>
            </a:r>
            <a:r>
              <a:rPr lang="de" sz="1525">
                <a:latin typeface="Georgia"/>
                <a:ea typeface="Georgia"/>
                <a:cs typeface="Georgia"/>
                <a:sym typeface="Georgia"/>
              </a:rPr>
              <a:t>)</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ĉe</a:t>
            </a:r>
            <a:r>
              <a:rPr lang="de" sz="1525">
                <a:solidFill>
                  <a:srgbClr val="A61C00"/>
                </a:solidFill>
                <a:latin typeface="Georgia"/>
                <a:ea typeface="Georgia"/>
                <a:cs typeface="Georgia"/>
                <a:sym typeface="Georgia"/>
              </a:rPr>
              <a:t> kenn­zeichnet die n-Mar­kie­rung das Ziel einer Be­we­gung (Wohin?). In der Praxis findet man diese Form außerordentlich selten.</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Starigu la tablon ĉe la muron (tiel, ke ĝi tuŝas la muron). (sehr nahe an die Wand)</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18" name="Google Shape;218;p2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8"/>
          <p:cNvSpPr/>
          <p:nvPr/>
        </p:nvSpPr>
        <p:spPr>
          <a:xfrm>
            <a:off x="841950" y="788375"/>
            <a:ext cx="7482900" cy="336900"/>
          </a:xfrm>
          <a:prstGeom prst="rect">
            <a:avLst/>
          </a:prstGeom>
          <a:solidFill>
            <a:srgbClr val="F3F3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8"/>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ĉirkaŭ </a:t>
            </a:r>
            <a:r>
              <a:rPr lang="de" sz="1525">
                <a:latin typeface="Georgia"/>
                <a:ea typeface="Georgia"/>
                <a:cs typeface="Georgia"/>
                <a:sym typeface="Georgia"/>
              </a:rPr>
              <a:t>– </a:t>
            </a:r>
            <a:r>
              <a:rPr lang="de" sz="1525">
                <a:latin typeface="Georgia"/>
                <a:ea typeface="Georgia"/>
                <a:cs typeface="Georgia"/>
                <a:sym typeface="Georgia"/>
              </a:rPr>
              <a:t>um … herum, ringsum, zirka, ungefähr, an­nähernd, gegen</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Ŝi portas belan ĉenon ĉirkaŭ la kolo. (um den Hals) – Li loĝas ie ĉirkaŭ Hamburg. (ir­gendwo um Hamburg herum) – Ni venos ĉirkaŭ (je) la tria horo. (ungefähr um drei Uhr, um die dritte Stunde herum, gegen drei Uhr) – Li kolektis multajn adeptojn ĉirkaŭ si. (Er versammelte, scharrte viele Anhänger um sich.)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In der Bedeutung »zirka, ungefähr, annäherungsweise« bezieht sich </a:t>
            </a:r>
            <a:r>
              <a:rPr i="1" lang="de" sz="1525">
                <a:solidFill>
                  <a:srgbClr val="A61C00"/>
                </a:solidFill>
                <a:latin typeface="Georgia"/>
                <a:ea typeface="Georgia"/>
                <a:cs typeface="Georgia"/>
                <a:sym typeface="Georgia"/>
              </a:rPr>
              <a:t>ĉirkaŭ</a:t>
            </a:r>
            <a:r>
              <a:rPr lang="de" sz="1525">
                <a:solidFill>
                  <a:srgbClr val="A61C00"/>
                </a:solidFill>
                <a:latin typeface="Georgia"/>
                <a:ea typeface="Georgia"/>
                <a:cs typeface="Georgia"/>
                <a:sym typeface="Georgia"/>
              </a:rPr>
              <a:t> nur auf das nachfolgende Zahlwort und wirkt sich nicht auf das begleitende Substantiv aus.</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kolĉeno kostas </a:t>
            </a:r>
            <a:r>
              <a:rPr lang="de" sz="1525" u="sng">
                <a:solidFill>
                  <a:srgbClr val="0000FF"/>
                </a:solidFill>
                <a:latin typeface="Georgia"/>
                <a:ea typeface="Georgia"/>
                <a:cs typeface="Georgia"/>
                <a:sym typeface="Georgia"/>
              </a:rPr>
              <a:t>ĉirkaŭ tricent</a:t>
            </a:r>
            <a:r>
              <a:rPr lang="de" sz="1525">
                <a:solidFill>
                  <a:srgbClr val="0000FF"/>
                </a:solidFill>
                <a:latin typeface="Georgia"/>
                <a:ea typeface="Georgia"/>
                <a:cs typeface="Georgia"/>
                <a:sym typeface="Georgia"/>
              </a:rPr>
              <a:t> eŭrojn. (</a:t>
            </a:r>
            <a:r>
              <a:rPr lang="de" sz="1525" u="sng">
                <a:solidFill>
                  <a:srgbClr val="0000FF"/>
                </a:solidFill>
                <a:latin typeface="Georgia"/>
                <a:ea typeface="Georgia"/>
                <a:cs typeface="Georgia"/>
                <a:sym typeface="Georgia"/>
              </a:rPr>
              <a:t>etwa dreihundert</a:t>
            </a:r>
            <a:r>
              <a:rPr lang="de" sz="1525">
                <a:solidFill>
                  <a:srgbClr val="0000FF"/>
                </a:solidFill>
                <a:latin typeface="Georgia"/>
                <a:ea typeface="Georgia"/>
                <a:cs typeface="Georgia"/>
                <a:sym typeface="Georgia"/>
              </a:rPr>
              <a:t> Euro) – La koncerto daŭris </a:t>
            </a:r>
            <a:r>
              <a:rPr lang="de" sz="1525" u="sng">
                <a:solidFill>
                  <a:srgbClr val="0000FF"/>
                </a:solidFill>
                <a:latin typeface="Georgia"/>
                <a:ea typeface="Georgia"/>
                <a:cs typeface="Georgia"/>
                <a:sym typeface="Georgia"/>
              </a:rPr>
              <a:t>ĉirkaŭ tri</a:t>
            </a:r>
            <a:r>
              <a:rPr lang="de" sz="1525">
                <a:solidFill>
                  <a:srgbClr val="0000FF"/>
                </a:solidFill>
                <a:latin typeface="Georgia"/>
                <a:ea typeface="Georgia"/>
                <a:cs typeface="Georgia"/>
                <a:sym typeface="Georgia"/>
              </a:rPr>
              <a:t> horojn. (</a:t>
            </a:r>
            <a:r>
              <a:rPr lang="de" sz="1525" u="sng">
                <a:solidFill>
                  <a:srgbClr val="0000FF"/>
                </a:solidFill>
                <a:latin typeface="Georgia"/>
                <a:ea typeface="Georgia"/>
                <a:cs typeface="Georgia"/>
                <a:sym typeface="Georgia"/>
              </a:rPr>
              <a:t>ungefähr drei</a:t>
            </a:r>
            <a:r>
              <a:rPr lang="de" sz="1525">
                <a:solidFill>
                  <a:srgbClr val="0000FF"/>
                </a:solidFill>
                <a:latin typeface="Georgia"/>
                <a:ea typeface="Georgia"/>
                <a:cs typeface="Georgia"/>
                <a:sym typeface="Georgia"/>
              </a:rPr>
              <a:t> Stunden).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nach der Animation)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25" name="Google Shape;225;p2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231" name="Google Shape;231;p29"/>
          <p:cNvPicPr preferRelativeResize="0"/>
          <p:nvPr/>
        </p:nvPicPr>
        <p:blipFill>
          <a:blip r:embed="rId3">
            <a:alphaModFix/>
          </a:blip>
          <a:stretch>
            <a:fillRect/>
          </a:stretch>
        </p:blipFill>
        <p:spPr>
          <a:xfrm>
            <a:off x="2162175" y="823913"/>
            <a:ext cx="4819650" cy="3495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4">
                                  <p:stCondLst>
                                    <p:cond delay="0"/>
                                  </p:stCondLst>
                                  <p:childTnLst>
                                    <p:set>
                                      <p:cBhvr>
                                        <p:cTn dur="1" fill="hold">
                                          <p:stCondLst>
                                            <p:cond delay="0"/>
                                          </p:stCondLst>
                                        </p:cTn>
                                        <p:tgtEl>
                                          <p:spTgt spid="231"/>
                                        </p:tgtEl>
                                        <p:attrNameLst>
                                          <p:attrName>style.visibility</p:attrName>
                                        </p:attrNameLst>
                                      </p:cBhvr>
                                      <p:to>
                                        <p:strVal val="visible"/>
                                      </p:to>
                                    </p:set>
                                    <p:anim calcmode="lin" valueType="num">
                                      <p:cBhvr additive="base">
                                        <p:cTn dur="1000"/>
                                        <p:tgtEl>
                                          <p:spTgt spid="23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0"/>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ĉirkaŭ</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ĉirkaŭ</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Ili metas florgirlandon ĉirkaŭ la kolonon. (Sie winden eine Blumengirlande um die Säule herum.) – Ŝi metis ambaŭ brakojn ĉirkaŭ la kolon de sia amiko. (um den Hals ihres Freundes herum). – La vartistino volvis tukon ĉirkaŭ la infanon. (ein Tuch um das Kind wickeln)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37" name="Google Shape;237;p3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1"/>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1"/>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da</a:t>
            </a:r>
            <a:r>
              <a:rPr lang="de" sz="1525">
                <a:latin typeface="Georgia"/>
                <a:ea typeface="Georgia"/>
                <a:cs typeface="Georgia"/>
                <a:sym typeface="Georgia"/>
              </a:rPr>
              <a:t> – v</a:t>
            </a:r>
            <a:r>
              <a:rPr lang="de" sz="1525">
                <a:latin typeface="Georgia"/>
                <a:ea typeface="Georgia"/>
                <a:cs typeface="Georgia"/>
                <a:sym typeface="Georgia"/>
              </a:rPr>
              <a:t>on, voll, voller; ersetzt die Präposition »de« nach Maßen und Gewichten (von dem …, von der …)</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Die Präposition »da« verbindet Wörter, die ein Maß, eine unbestimmte Menge, Anzahl, Gewicht usw. ausdrücken, mit ihrer direkten, aber unbestimmten Beschreibung, drückt ein Teilverhältnis aus: (Menge) da (unbestimmte Beschreibung). »da« antwortet auf die Frage »Kiom?«, »de« auf die Frage »Kia?«.</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kilogramo da pano (ein Kilo Brot, ein Kilo von (dem) Brot) – korbo da ĉerizoj (ein Korb Kirschen) – amaso da personoj (eine Menge Personen, Leute) – glaso da akvo (ein Glas Wasser) – Mi deziras glason da biero. (Ich möchte ein Glas (voller ) Bier.) – tro da mono (zuviel Geld) – vico da domoj (Häuserreihe).</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t/>
            </a:r>
            <a:endParaRPr sz="1425">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44" name="Google Shape;244;p3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Präpositionen</a:t>
            </a:r>
            <a:r>
              <a:rPr lang="de" sz="1500">
                <a:latin typeface="Georgia"/>
                <a:ea typeface="Georgia"/>
                <a:cs typeface="Georgia"/>
                <a:sym typeface="Georgia"/>
              </a:rPr>
              <a:t> </a:t>
            </a:r>
            <a:r>
              <a:rPr lang="de" sz="1525">
                <a:latin typeface="Georgia"/>
                <a:ea typeface="Georgia"/>
                <a:cs typeface="Georgia"/>
                <a:sym typeface="Georgia"/>
              </a:rPr>
              <a:t>(Verhältniswörter, </a:t>
            </a:r>
            <a:r>
              <a:rPr i="1" lang="de" sz="1525">
                <a:latin typeface="Georgia"/>
                <a:ea typeface="Georgia"/>
                <a:cs typeface="Georgia"/>
                <a:sym typeface="Georgia"/>
              </a:rPr>
              <a:t>prepozicioj</a:t>
            </a:r>
            <a:r>
              <a:rPr lang="de" sz="1525">
                <a:latin typeface="Georgia"/>
                <a:ea typeface="Georgia"/>
                <a:cs typeface="Georgia"/>
                <a:sym typeface="Georgia"/>
              </a:rPr>
              <a:t>) bestimmen das Verhältnis eines Wortes oder einer Wortgruppe zum Rest des Satzes und zeigen an, unter welchen Bedingungen oder auf welche Weise eine Handlung stattfindet.</a:t>
            </a:r>
            <a:endParaRPr sz="1525">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Prä­po­sitionen folgt </a:t>
            </a:r>
            <a:r>
              <a:rPr b="1" lang="de" sz="1525">
                <a:solidFill>
                  <a:srgbClr val="A61C00"/>
                </a:solidFill>
                <a:latin typeface="Georgia"/>
                <a:ea typeface="Georgia"/>
                <a:cs typeface="Georgia"/>
                <a:sym typeface="Georgia"/>
              </a:rPr>
              <a:t>immer</a:t>
            </a:r>
            <a:r>
              <a:rPr lang="de" sz="1525">
                <a:solidFill>
                  <a:srgbClr val="A61C00"/>
                </a:solidFill>
                <a:latin typeface="Georgia"/>
                <a:ea typeface="Georgia"/>
                <a:cs typeface="Georgia"/>
                <a:sym typeface="Georgia"/>
              </a:rPr>
              <a:t> der No­mi­na­tiv, also ein Wort mit a- oder o-Mar­kie­rung </a:t>
            </a:r>
            <a:r>
              <a:rPr b="1" lang="de" sz="1525">
                <a:solidFill>
                  <a:srgbClr val="A61C00"/>
                </a:solidFill>
                <a:latin typeface="Georgia"/>
                <a:ea typeface="Georgia"/>
                <a:cs typeface="Georgia"/>
                <a:sym typeface="Georgia"/>
              </a:rPr>
              <a:t>ohne</a:t>
            </a:r>
            <a:r>
              <a:rPr lang="de" sz="1525">
                <a:solidFill>
                  <a:srgbClr val="A61C00"/>
                </a:solidFill>
                <a:latin typeface="Georgia"/>
                <a:ea typeface="Georgia"/>
                <a:cs typeface="Georgia"/>
                <a:sym typeface="Georgia"/>
              </a:rPr>
              <a:t> die n-Mar­kie­rung des Ak­ku­sa­tivs. (Anders formuliert: Im Esperanto bestimmen Präpositionen </a:t>
            </a:r>
            <a:r>
              <a:rPr b="1" lang="de" sz="1525">
                <a:solidFill>
                  <a:srgbClr val="A61C00"/>
                </a:solidFill>
                <a:latin typeface="Georgia"/>
                <a:ea typeface="Georgia"/>
                <a:cs typeface="Georgia"/>
                <a:sym typeface="Georgia"/>
              </a:rPr>
              <a:t>nicht</a:t>
            </a:r>
            <a:r>
              <a:rPr lang="de" sz="1525">
                <a:solidFill>
                  <a:srgbClr val="A61C00"/>
                </a:solidFill>
                <a:latin typeface="Georgia"/>
                <a:ea typeface="Georgia"/>
                <a:cs typeface="Georgia"/>
                <a:sym typeface="Georgia"/>
              </a:rPr>
              <a:t> den grammatischen Fall der Ergänzung.)</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Nach Prä­po­sitionen, die </a:t>
            </a:r>
            <a:r>
              <a:rPr b="1" lang="de" sz="1525">
                <a:solidFill>
                  <a:srgbClr val="0000FF"/>
                </a:solidFill>
                <a:latin typeface="Georgia"/>
                <a:ea typeface="Georgia"/>
                <a:cs typeface="Georgia"/>
                <a:sym typeface="Georgia"/>
              </a:rPr>
              <a:t>entweder</a:t>
            </a:r>
            <a:r>
              <a:rPr lang="de" sz="1525">
                <a:solidFill>
                  <a:srgbClr val="0000FF"/>
                </a:solidFill>
                <a:latin typeface="Georgia"/>
                <a:ea typeface="Georgia"/>
                <a:cs typeface="Georgia"/>
                <a:sym typeface="Georgia"/>
              </a:rPr>
              <a:t> einen </a:t>
            </a:r>
            <a:r>
              <a:rPr lang="de" sz="1525">
                <a:solidFill>
                  <a:srgbClr val="000000"/>
                </a:solidFill>
                <a:latin typeface="Georgia"/>
                <a:ea typeface="Georgia"/>
                <a:cs typeface="Georgia"/>
                <a:sym typeface="Georgia"/>
              </a:rPr>
              <a:t>Ort</a:t>
            </a:r>
            <a:r>
              <a:rPr lang="de" sz="1525">
                <a:solidFill>
                  <a:srgbClr val="0000FF"/>
                </a:solidFill>
                <a:latin typeface="Georgia"/>
                <a:ea typeface="Georgia"/>
                <a:cs typeface="Georgia"/>
                <a:sym typeface="Georgia"/>
              </a:rPr>
              <a:t> (Wo? Ich bin </a:t>
            </a:r>
            <a:r>
              <a:rPr lang="de" sz="1525">
                <a:solidFill>
                  <a:srgbClr val="000000"/>
                </a:solidFill>
                <a:latin typeface="Georgia"/>
                <a:ea typeface="Georgia"/>
                <a:cs typeface="Georgia"/>
                <a:sym typeface="Georgia"/>
              </a:rPr>
              <a:t>in dem Haus</a:t>
            </a:r>
            <a:r>
              <a:rPr lang="de" sz="1525">
                <a:solidFill>
                  <a:srgbClr val="0000FF"/>
                </a:solidFill>
                <a:latin typeface="Georgia"/>
                <a:ea typeface="Georgia"/>
                <a:cs typeface="Georgia"/>
                <a:sym typeface="Georgia"/>
              </a:rPr>
              <a:t>.) </a:t>
            </a:r>
            <a:r>
              <a:rPr b="1" lang="de" sz="1525">
                <a:solidFill>
                  <a:srgbClr val="0000FF"/>
                </a:solidFill>
                <a:latin typeface="Georgia"/>
                <a:ea typeface="Georgia"/>
                <a:cs typeface="Georgia"/>
                <a:sym typeface="Georgia"/>
              </a:rPr>
              <a:t>oder</a:t>
            </a:r>
            <a:r>
              <a:rPr lang="de" sz="1525">
                <a:solidFill>
                  <a:srgbClr val="0000FF"/>
                </a:solidFill>
                <a:latin typeface="Georgia"/>
                <a:ea typeface="Georgia"/>
                <a:cs typeface="Georgia"/>
                <a:sym typeface="Georgia"/>
              </a:rPr>
              <a:t> eine Be­we­gung zu einem </a:t>
            </a:r>
            <a:r>
              <a:rPr lang="de" sz="1525">
                <a:solidFill>
                  <a:srgbClr val="000000"/>
                </a:solidFill>
                <a:latin typeface="Georgia"/>
                <a:ea typeface="Georgia"/>
                <a:cs typeface="Georgia"/>
                <a:sym typeface="Georgia"/>
              </a:rPr>
              <a:t>Ziel</a:t>
            </a:r>
            <a:r>
              <a:rPr lang="de" sz="1525">
                <a:solidFill>
                  <a:srgbClr val="0000FF"/>
                </a:solidFill>
                <a:latin typeface="Georgia"/>
                <a:ea typeface="Georgia"/>
                <a:cs typeface="Georgia"/>
                <a:sym typeface="Georgia"/>
              </a:rPr>
              <a:t> (Wohin? Ich gehe </a:t>
            </a:r>
            <a:r>
              <a:rPr lang="de" sz="1525">
                <a:solidFill>
                  <a:srgbClr val="000000"/>
                </a:solidFill>
                <a:latin typeface="Georgia"/>
                <a:ea typeface="Georgia"/>
                <a:cs typeface="Georgia"/>
                <a:sym typeface="Georgia"/>
              </a:rPr>
              <a:t>in das Haus</a:t>
            </a:r>
            <a:r>
              <a:rPr lang="de" sz="1525">
                <a:solidFill>
                  <a:srgbClr val="0000FF"/>
                </a:solidFill>
                <a:latin typeface="Georgia"/>
                <a:ea typeface="Georgia"/>
                <a:cs typeface="Georgia"/>
                <a:sym typeface="Georgia"/>
              </a:rPr>
              <a:t>.) anzeigen können, kenn­zeichnet die </a:t>
            </a:r>
            <a:r>
              <a:rPr b="1" lang="de" sz="1525">
                <a:solidFill>
                  <a:srgbClr val="0000FF"/>
                </a:solidFill>
                <a:latin typeface="Georgia"/>
                <a:ea typeface="Georgia"/>
                <a:cs typeface="Georgia"/>
                <a:sym typeface="Georgia"/>
              </a:rPr>
              <a:t>n-Mar­kie­rung</a:t>
            </a:r>
            <a:r>
              <a:rPr lang="de" sz="1525">
                <a:solidFill>
                  <a:srgbClr val="0000FF"/>
                </a:solidFill>
                <a:latin typeface="Georgia"/>
                <a:ea typeface="Georgia"/>
                <a:cs typeface="Georgia"/>
                <a:sym typeface="Georgia"/>
              </a:rPr>
              <a:t> das Ziel der Be­we­gung. Das sind die Prä­po­sitionen </a:t>
            </a:r>
            <a:r>
              <a:rPr i="1" lang="de" sz="1525">
                <a:solidFill>
                  <a:srgbClr val="0000FF"/>
                </a:solidFill>
                <a:latin typeface="Georgia"/>
                <a:ea typeface="Georgia"/>
                <a:cs typeface="Georgia"/>
                <a:sym typeface="Georgia"/>
              </a:rPr>
              <a:t>antaŭ, apud, ĉe, ĉirkaŭ, ekster, en, inter, kontraŭ, malantaŭ, post, (preter), sub, super, sur, tra, trans</a:t>
            </a:r>
            <a:r>
              <a:rPr lang="de" sz="1525">
                <a:solidFill>
                  <a:srgbClr val="0000FF"/>
                </a:solidFill>
                <a:latin typeface="Georgia"/>
                <a:ea typeface="Georgia"/>
                <a:cs typeface="Georgia"/>
                <a:sym typeface="Georgia"/>
              </a:rPr>
              <a:t>. In diesem Fall erhält die Er­gän­zung (meist ein Pronomen, ein Substantiv -o oder ein Ad­jek­tiv -a) die n-Mar­kie­rung. Lassen Sie sich bitte nicht verwirren: Das ist die n-Mar­kie­rung für das Ziel einer Be­we­gung, </a:t>
            </a:r>
            <a:r>
              <a:rPr b="1" lang="de" sz="1525">
                <a:solidFill>
                  <a:srgbClr val="0000FF"/>
                </a:solidFill>
                <a:latin typeface="Georgia"/>
                <a:ea typeface="Georgia"/>
                <a:cs typeface="Georgia"/>
                <a:sym typeface="Georgia"/>
              </a:rPr>
              <a:t>kein Ak­ku­sa­tiv</a:t>
            </a:r>
            <a:r>
              <a:rPr lang="de" sz="1525">
                <a:solidFill>
                  <a:srgbClr val="0000FF"/>
                </a:solidFill>
                <a:latin typeface="Georgia"/>
                <a:ea typeface="Georgia"/>
                <a:cs typeface="Georgia"/>
                <a:sym typeface="Georgia"/>
              </a:rPr>
              <a:t>.</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35" name="Google Shape;135;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2"/>
          <p:cNvSpPr txBox="1"/>
          <p:nvPr>
            <p:ph idx="1" type="body"/>
          </p:nvPr>
        </p:nvSpPr>
        <p:spPr>
          <a:xfrm>
            <a:off x="819150" y="688850"/>
            <a:ext cx="7505700" cy="40458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da</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i="1" lang="de" sz="1525">
                <a:solidFill>
                  <a:srgbClr val="A61C00"/>
                </a:solidFill>
                <a:latin typeface="Georgia"/>
                <a:ea typeface="Georgia"/>
                <a:cs typeface="Georgia"/>
                <a:sym typeface="Georgia"/>
              </a:rPr>
              <a:t>da</a:t>
            </a:r>
            <a:r>
              <a:rPr lang="de" sz="1525">
                <a:solidFill>
                  <a:srgbClr val="A61C00"/>
                </a:solidFill>
                <a:latin typeface="Georgia"/>
                <a:ea typeface="Georgia"/>
                <a:cs typeface="Georgia"/>
                <a:sym typeface="Georgia"/>
              </a:rPr>
              <a:t> steht in der Regel nach:</a:t>
            </a:r>
            <a:endParaRPr sz="1525">
              <a:solidFill>
                <a:srgbClr val="A61C00"/>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ĉiom, iom, iomete, kelke, kelko, kiom, malmulte, malmulto, multe, multo, neniom, plej (multe), pli (multe), sufiĉe, tiom, tro (multe).</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i="1" lang="de" sz="1525">
                <a:solidFill>
                  <a:srgbClr val="A61C00"/>
                </a:solidFill>
                <a:latin typeface="Georgia"/>
                <a:ea typeface="Georgia"/>
                <a:cs typeface="Georgia"/>
                <a:sym typeface="Georgia"/>
              </a:rPr>
              <a:t>da</a:t>
            </a:r>
            <a:r>
              <a:rPr lang="de" sz="1525">
                <a:solidFill>
                  <a:srgbClr val="A61C00"/>
                </a:solidFill>
                <a:latin typeface="Georgia"/>
                <a:ea typeface="Georgia"/>
                <a:cs typeface="Georgia"/>
                <a:sym typeface="Georgia"/>
              </a:rPr>
              <a:t> steht niemals: </a:t>
            </a:r>
            <a:endParaRPr sz="1525">
              <a:solidFill>
                <a:srgbClr val="A61C00"/>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vor </a:t>
            </a:r>
            <a:r>
              <a:rPr i="1" lang="de" sz="1525">
                <a:solidFill>
                  <a:srgbClr val="0000FF"/>
                </a:solidFill>
                <a:latin typeface="Georgia"/>
                <a:ea typeface="Georgia"/>
                <a:cs typeface="Georgia"/>
                <a:sym typeface="Georgia"/>
              </a:rPr>
              <a:t>la, ĉiuj, tuta, </a:t>
            </a:r>
            <a:r>
              <a:rPr lang="de" sz="1525">
                <a:solidFill>
                  <a:srgbClr val="0000FF"/>
                </a:solidFill>
                <a:latin typeface="Georgia"/>
                <a:ea typeface="Georgia"/>
                <a:cs typeface="Georgia"/>
                <a:sym typeface="Georgia"/>
              </a:rPr>
              <a:t>oder einem Substantiv, das eine Menge bezeichnet,</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nach einem Adjektiv.</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None/>
            </a:pPr>
            <a:r>
              <a:rPr i="1" lang="de" sz="1525">
                <a:solidFill>
                  <a:srgbClr val="A61C00"/>
                </a:solidFill>
                <a:latin typeface="Georgia"/>
                <a:ea typeface="Georgia"/>
                <a:cs typeface="Georgia"/>
                <a:sym typeface="Georgia"/>
              </a:rPr>
              <a:t>da</a:t>
            </a:r>
            <a:r>
              <a:rPr lang="de" sz="1525">
                <a:solidFill>
                  <a:srgbClr val="A61C00"/>
                </a:solidFill>
                <a:latin typeface="Georgia"/>
                <a:ea typeface="Georgia"/>
                <a:cs typeface="Georgia"/>
                <a:sym typeface="Georgia"/>
              </a:rPr>
              <a:t> steht normalerweise nicht:</a:t>
            </a:r>
            <a:endParaRPr sz="1525">
              <a:solidFill>
                <a:srgbClr val="A61C00"/>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vor einem Personalpronomen (dafür benutzt man meist »el«),</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vor einem Numeral.</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None/>
            </a:pPr>
            <a:r>
              <a:rPr lang="de" sz="1425">
                <a:latin typeface="Georgia"/>
                <a:ea typeface="Georgia"/>
                <a:cs typeface="Georgia"/>
                <a:sym typeface="Georgia"/>
              </a:rPr>
              <a:t>(Fortsetzung auf der nächsten Folie)</a:t>
            </a:r>
            <a:endParaRPr sz="1525">
              <a:solidFill>
                <a:srgbClr val="0000FF"/>
              </a:solidFill>
              <a:latin typeface="Georgia"/>
              <a:ea typeface="Georgia"/>
              <a:cs typeface="Georgia"/>
              <a:sym typeface="Georgia"/>
            </a:endParaRPr>
          </a:p>
        </p:txBody>
      </p:sp>
      <p:sp>
        <p:nvSpPr>
          <p:cNvPr id="250" name="Google Shape;250;p3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3"/>
          <p:cNvSpPr txBox="1"/>
          <p:nvPr>
            <p:ph idx="1" type="body"/>
          </p:nvPr>
        </p:nvSpPr>
        <p:spPr>
          <a:xfrm>
            <a:off x="819150" y="688850"/>
            <a:ext cx="7505700" cy="37143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da</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None/>
            </a:pPr>
            <a:r>
              <a:rPr lang="de" sz="1525">
                <a:solidFill>
                  <a:srgbClr val="CC0000"/>
                </a:solidFill>
                <a:latin typeface="Georgia"/>
                <a:ea typeface="Georgia"/>
                <a:cs typeface="Georgia"/>
                <a:sym typeface="Georgia"/>
              </a:rPr>
              <a:t>Um festzulegen, ob »da« oder »de« benutzt werden soll, ist die erste Frage: Handelt es sich um a) eine Eigenschaft (woraus besteht, Teil eines Ganzen) oder b) eine Menge (wie viel) des Bezugsworts. </a:t>
            </a:r>
            <a:endParaRPr sz="1525">
              <a:solidFill>
                <a:srgbClr val="CC0000"/>
              </a:solidFill>
              <a:latin typeface="Georgia"/>
              <a:ea typeface="Georgia"/>
              <a:cs typeface="Georgia"/>
              <a:sym typeface="Georgia"/>
            </a:endParaRPr>
          </a:p>
          <a:p>
            <a:pPr indent="360000" lvl="0" marL="0" rtl="0" algn="l">
              <a:lnSpc>
                <a:spcPct val="120000"/>
              </a:lnSpc>
              <a:spcBef>
                <a:spcPts val="0"/>
              </a:spcBef>
              <a:spcAft>
                <a:spcPts val="0"/>
              </a:spcAft>
              <a:buNone/>
            </a:pPr>
            <a:r>
              <a:rPr lang="de" sz="1525">
                <a:solidFill>
                  <a:srgbClr val="CC0000"/>
                </a:solidFill>
                <a:latin typeface="Georgia"/>
                <a:ea typeface="Georgia"/>
                <a:cs typeface="Georgia"/>
                <a:sym typeface="Georgia"/>
              </a:rPr>
              <a:t>Im Fall a) ist die Entscheidung einfach: »de«.</a:t>
            </a:r>
            <a:endParaRPr sz="1525">
              <a:solidFill>
                <a:srgbClr val="CC0000"/>
              </a:solidFill>
              <a:latin typeface="Georgia"/>
              <a:ea typeface="Georgia"/>
              <a:cs typeface="Georgia"/>
              <a:sym typeface="Georgia"/>
            </a:endParaRPr>
          </a:p>
          <a:p>
            <a:pPr indent="360000" lvl="0" marL="0" rtl="0" algn="l">
              <a:lnSpc>
                <a:spcPct val="120000"/>
              </a:lnSpc>
              <a:spcBef>
                <a:spcPts val="0"/>
              </a:spcBef>
              <a:spcAft>
                <a:spcPts val="0"/>
              </a:spcAft>
              <a:buNone/>
            </a:pPr>
            <a:r>
              <a:rPr lang="de" sz="1525">
                <a:solidFill>
                  <a:srgbClr val="CC0000"/>
                </a:solidFill>
                <a:latin typeface="Georgia"/>
                <a:ea typeface="Georgia"/>
                <a:cs typeface="Georgia"/>
                <a:sym typeface="Georgia"/>
              </a:rPr>
              <a:t>Sprechen wir von einer Menge (Fall b), so kann diese </a:t>
            </a:r>
            <a:r>
              <a:rPr lang="de" sz="1525">
                <a:solidFill>
                  <a:srgbClr val="0000FF"/>
                </a:solidFill>
                <a:latin typeface="Georgia"/>
                <a:ea typeface="Georgia"/>
                <a:cs typeface="Georgia"/>
                <a:sym typeface="Georgia"/>
              </a:rPr>
              <a:t>unbestimmt</a:t>
            </a:r>
            <a:r>
              <a:rPr lang="de" sz="1525">
                <a:solidFill>
                  <a:srgbClr val="CC0000"/>
                </a:solidFill>
                <a:latin typeface="Georgia"/>
                <a:ea typeface="Georgia"/>
                <a:cs typeface="Georgia"/>
                <a:sym typeface="Georgia"/>
              </a:rPr>
              <a:t> (»ia«, Wörter auf -om,  sufiĉe, [mal-]multe) oder </a:t>
            </a:r>
            <a:r>
              <a:rPr lang="de" sz="1525">
                <a:solidFill>
                  <a:schemeClr val="accent1"/>
                </a:solidFill>
                <a:latin typeface="Georgia"/>
                <a:ea typeface="Georgia"/>
                <a:cs typeface="Georgia"/>
                <a:sym typeface="Georgia"/>
              </a:rPr>
              <a:t>bestimmt</a:t>
            </a:r>
            <a:r>
              <a:rPr lang="de" sz="1525">
                <a:solidFill>
                  <a:srgbClr val="CC0000"/>
                </a:solidFill>
                <a:latin typeface="Georgia"/>
                <a:ea typeface="Georgia"/>
                <a:cs typeface="Georgia"/>
                <a:sym typeface="Georgia"/>
              </a:rPr>
              <a:t> (tiu, la, ĉiuj, tuta, vor einem Numeral) sein. </a:t>
            </a:r>
            <a:r>
              <a:rPr lang="de" sz="1525">
                <a:solidFill>
                  <a:srgbClr val="0000FF"/>
                </a:solidFill>
                <a:latin typeface="Georgia"/>
                <a:ea typeface="Georgia"/>
                <a:cs typeface="Georgia"/>
                <a:sym typeface="Georgia"/>
              </a:rPr>
              <a:t>Unbestimmtes Bezugswort: »da«</a:t>
            </a:r>
            <a:r>
              <a:rPr lang="de" sz="1525">
                <a:solidFill>
                  <a:srgbClr val="CC0000"/>
                </a:solidFill>
                <a:latin typeface="Georgia"/>
                <a:ea typeface="Georgia"/>
                <a:cs typeface="Georgia"/>
                <a:sym typeface="Georgia"/>
              </a:rPr>
              <a:t>. </a:t>
            </a:r>
            <a:r>
              <a:rPr lang="de" sz="1525">
                <a:solidFill>
                  <a:schemeClr val="accent1"/>
                </a:solidFill>
                <a:latin typeface="Georgia"/>
                <a:ea typeface="Georgia"/>
                <a:cs typeface="Georgia"/>
                <a:sym typeface="Georgia"/>
              </a:rPr>
              <a:t>Bestimmtes Bezugswort: »de«</a:t>
            </a:r>
            <a:r>
              <a:rPr lang="de" sz="1525">
                <a:solidFill>
                  <a:srgbClr val="CC0000"/>
                </a:solidFill>
                <a:latin typeface="Georgia"/>
                <a:ea typeface="Georgia"/>
                <a:cs typeface="Georgia"/>
                <a:sym typeface="Georgia"/>
              </a:rPr>
              <a:t>.</a:t>
            </a:r>
            <a:endParaRPr sz="1525">
              <a:solidFill>
                <a:srgbClr val="CC0000"/>
              </a:solidFill>
              <a:latin typeface="Georgia"/>
              <a:ea typeface="Georgia"/>
              <a:cs typeface="Georgia"/>
              <a:sym typeface="Georgia"/>
            </a:endParaRPr>
          </a:p>
          <a:p>
            <a:pPr indent="360000" lvl="0" marL="0" rtl="0" algn="l">
              <a:lnSpc>
                <a:spcPct val="120000"/>
              </a:lnSpc>
              <a:spcBef>
                <a:spcPts val="0"/>
              </a:spcBef>
              <a:spcAft>
                <a:spcPts val="0"/>
              </a:spcAft>
              <a:buNone/>
            </a:pPr>
            <a:r>
              <a:rPr lang="de" sz="1525">
                <a:solidFill>
                  <a:srgbClr val="CC0000"/>
                </a:solidFill>
                <a:latin typeface="Georgia"/>
                <a:ea typeface="Georgia"/>
                <a:cs typeface="Georgia"/>
                <a:sym typeface="Georgia"/>
              </a:rPr>
              <a:t>Nächste Folie: Vor dem Bezugswort steht als Sonderfall ein </a:t>
            </a:r>
            <a:r>
              <a:rPr b="1" lang="de" sz="1525">
                <a:solidFill>
                  <a:srgbClr val="CC0000"/>
                </a:solidFill>
                <a:latin typeface="Georgia"/>
                <a:ea typeface="Georgia"/>
                <a:cs typeface="Georgia"/>
                <a:sym typeface="Georgia"/>
              </a:rPr>
              <a:t>Adjektiv</a:t>
            </a:r>
            <a:r>
              <a:rPr lang="de" sz="1525">
                <a:solidFill>
                  <a:srgbClr val="CC0000"/>
                </a:solidFill>
                <a:latin typeface="Georgia"/>
                <a:ea typeface="Georgia"/>
                <a:cs typeface="Georgia"/>
                <a:sym typeface="Georgia"/>
              </a:rPr>
              <a:t> (zum Beispiel: </a:t>
            </a:r>
            <a:r>
              <a:rPr b="1" lang="de" sz="1525">
                <a:solidFill>
                  <a:srgbClr val="CC0000"/>
                </a:solidFill>
                <a:latin typeface="Georgia"/>
                <a:ea typeface="Georgia"/>
                <a:cs typeface="Georgia"/>
                <a:sym typeface="Georgia"/>
              </a:rPr>
              <a:t>nigra</a:t>
            </a:r>
            <a:r>
              <a:rPr lang="de" sz="1525">
                <a:solidFill>
                  <a:srgbClr val="CC0000"/>
                </a:solidFill>
                <a:latin typeface="Georgia"/>
                <a:ea typeface="Georgia"/>
                <a:cs typeface="Georgia"/>
                <a:sym typeface="Georgia"/>
              </a:rPr>
              <a:t> drapo).</a:t>
            </a:r>
            <a:endParaRPr sz="1525">
              <a:solidFill>
                <a:srgbClr val="CC0000"/>
              </a:solidFill>
              <a:latin typeface="Georgia"/>
              <a:ea typeface="Georgia"/>
              <a:cs typeface="Georgia"/>
              <a:sym typeface="Georgia"/>
            </a:endParaRPr>
          </a:p>
          <a:p>
            <a:pPr indent="360000" lvl="0" marL="0" rtl="0" algn="l">
              <a:lnSpc>
                <a:spcPct val="120000"/>
              </a:lnSpc>
              <a:spcBef>
                <a:spcPts val="0"/>
              </a:spcBef>
              <a:spcAft>
                <a:spcPts val="0"/>
              </a:spcAft>
              <a:buNone/>
            </a:pPr>
            <a:r>
              <a:t/>
            </a:r>
            <a:endParaRPr sz="1525">
              <a:solidFill>
                <a:srgbClr val="CC0000"/>
              </a:solidFill>
              <a:latin typeface="Georgia"/>
              <a:ea typeface="Georgia"/>
              <a:cs typeface="Georgia"/>
              <a:sym typeface="Georgia"/>
            </a:endParaRPr>
          </a:p>
          <a:p>
            <a:pPr indent="360000" lvl="0" marL="0" rtl="0" algn="r">
              <a:lnSpc>
                <a:spcPct val="120000"/>
              </a:lnSpc>
              <a:spcBef>
                <a:spcPts val="0"/>
              </a:spcBef>
              <a:spcAft>
                <a:spcPts val="0"/>
              </a:spcAft>
              <a:buNone/>
            </a:pPr>
            <a:r>
              <a:rPr lang="de" sz="1425">
                <a:latin typeface="Georgia"/>
                <a:ea typeface="Georgia"/>
                <a:cs typeface="Georgia"/>
                <a:sym typeface="Georgia"/>
              </a:rPr>
              <a:t>(Fortsetzung auf der nächsten Folie)</a:t>
            </a:r>
            <a:endParaRPr sz="1525">
              <a:solidFill>
                <a:srgbClr val="CC0000"/>
              </a:solidFill>
              <a:latin typeface="Georgia"/>
              <a:ea typeface="Georgia"/>
              <a:cs typeface="Georgia"/>
              <a:sym typeface="Georgia"/>
            </a:endParaRPr>
          </a:p>
          <a:p>
            <a:pPr indent="360000" lvl="0" marL="0" rtl="0" algn="r">
              <a:lnSpc>
                <a:spcPct val="120000"/>
              </a:lnSpc>
              <a:spcBef>
                <a:spcPts val="0"/>
              </a:spcBef>
              <a:spcAft>
                <a:spcPts val="0"/>
              </a:spcAft>
              <a:buNone/>
            </a:pPr>
            <a:r>
              <a:t/>
            </a:r>
            <a:endParaRPr sz="1525">
              <a:solidFill>
                <a:srgbClr val="0000FF"/>
              </a:solidFill>
              <a:latin typeface="Georgia"/>
              <a:ea typeface="Georgia"/>
              <a:cs typeface="Georgia"/>
              <a:sym typeface="Georgia"/>
            </a:endParaRPr>
          </a:p>
        </p:txBody>
      </p:sp>
      <p:sp>
        <p:nvSpPr>
          <p:cNvPr id="256" name="Google Shape;256;p3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4"/>
          <p:cNvSpPr txBox="1"/>
          <p:nvPr>
            <p:ph idx="1" type="body"/>
          </p:nvPr>
        </p:nvSpPr>
        <p:spPr>
          <a:xfrm>
            <a:off x="819150" y="688850"/>
            <a:ext cx="7505700" cy="36603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da</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None/>
            </a:pPr>
            <a:r>
              <a:rPr lang="de" sz="1525">
                <a:solidFill>
                  <a:srgbClr val="CC0000"/>
                </a:solidFill>
                <a:latin typeface="Georgia"/>
                <a:ea typeface="Georgia"/>
                <a:cs typeface="Georgia"/>
                <a:sym typeface="Georgia"/>
              </a:rPr>
              <a:t>Zum Gebrauch von »da« und »de« vor einem Adjektiv:</a:t>
            </a:r>
            <a:endParaRPr sz="1525">
              <a:solidFill>
                <a:srgbClr val="CC0000"/>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CC0000"/>
              </a:solidFill>
              <a:latin typeface="Georgia"/>
              <a:ea typeface="Georgia"/>
              <a:cs typeface="Georgia"/>
              <a:sym typeface="Georgia"/>
            </a:endParaRPr>
          </a:p>
          <a:p>
            <a:pPr indent="-325437" lvl="0" marL="457200" rtl="0" algn="l">
              <a:lnSpc>
                <a:spcPct val="120000"/>
              </a:lnSpc>
              <a:spcBef>
                <a:spcPts val="0"/>
              </a:spcBef>
              <a:spcAft>
                <a:spcPts val="0"/>
              </a:spcAft>
              <a:buSzPts val="1525"/>
              <a:buFont typeface="Georgia"/>
              <a:buChar char="●"/>
            </a:pPr>
            <a:r>
              <a:rPr lang="de" sz="1625">
                <a:solidFill>
                  <a:srgbClr val="CC0000"/>
                </a:solidFill>
                <a:latin typeface="Georgia"/>
                <a:ea typeface="Georgia"/>
                <a:cs typeface="Georgia"/>
                <a:sym typeface="Georgia"/>
              </a:rPr>
              <a:t>»da«</a:t>
            </a:r>
            <a:r>
              <a:rPr lang="de" sz="1525">
                <a:solidFill>
                  <a:srgbClr val="CC0000"/>
                </a:solidFill>
                <a:latin typeface="Georgia"/>
                <a:ea typeface="Georgia"/>
                <a:cs typeface="Georgia"/>
                <a:sym typeface="Georgia"/>
              </a:rPr>
              <a:t> steht vor einem Adjektiv, wenn das Bezugswort </a:t>
            </a:r>
            <a:r>
              <a:rPr b="1" lang="de" sz="1525">
                <a:solidFill>
                  <a:srgbClr val="CC0000"/>
                </a:solidFill>
                <a:latin typeface="Georgia"/>
                <a:ea typeface="Georgia"/>
                <a:cs typeface="Georgia"/>
                <a:sym typeface="Georgia"/>
              </a:rPr>
              <a:t>nicht</a:t>
            </a:r>
            <a:r>
              <a:rPr lang="de" sz="1525">
                <a:solidFill>
                  <a:srgbClr val="CC0000"/>
                </a:solidFill>
                <a:latin typeface="Georgia"/>
                <a:ea typeface="Georgia"/>
                <a:cs typeface="Georgia"/>
                <a:sym typeface="Georgia"/>
              </a:rPr>
              <a:t> näher bestimmt ist: </a:t>
            </a:r>
            <a:r>
              <a:rPr lang="de" sz="1525">
                <a:solidFill>
                  <a:srgbClr val="0000FF"/>
                </a:solidFill>
                <a:latin typeface="Georgia"/>
                <a:ea typeface="Georgia"/>
                <a:cs typeface="Georgia"/>
                <a:sym typeface="Georgia"/>
              </a:rPr>
              <a:t>Aĉetu du metrojn da (</a:t>
            </a:r>
            <a:r>
              <a:rPr b="1" lang="de" sz="1525">
                <a:solidFill>
                  <a:srgbClr val="0000FF"/>
                </a:solidFill>
                <a:latin typeface="Georgia"/>
                <a:ea typeface="Georgia"/>
                <a:cs typeface="Georgia"/>
                <a:sym typeface="Georgia"/>
              </a:rPr>
              <a:t>ia</a:t>
            </a:r>
            <a:r>
              <a:rPr lang="de" sz="1525">
                <a:solidFill>
                  <a:srgbClr val="0000FF"/>
                </a:solidFill>
                <a:latin typeface="Georgia"/>
                <a:ea typeface="Georgia"/>
                <a:cs typeface="Georgia"/>
                <a:sym typeface="Georgia"/>
              </a:rPr>
              <a:t>) nigra drapo (beliebigen schwarzen Stoff).</a:t>
            </a:r>
            <a:endParaRPr sz="1525">
              <a:solidFill>
                <a:srgbClr val="CC0000"/>
              </a:solidFill>
              <a:latin typeface="Georgia"/>
              <a:ea typeface="Georgia"/>
              <a:cs typeface="Georgia"/>
              <a:sym typeface="Georgia"/>
            </a:endParaRPr>
          </a:p>
          <a:p>
            <a:pPr indent="-325437" lvl="0" marL="457200" rtl="0" algn="l">
              <a:lnSpc>
                <a:spcPct val="120000"/>
              </a:lnSpc>
              <a:spcBef>
                <a:spcPts val="0"/>
              </a:spcBef>
              <a:spcAft>
                <a:spcPts val="0"/>
              </a:spcAft>
              <a:buSzPts val="1525"/>
              <a:buFont typeface="Georgia"/>
              <a:buChar char="●"/>
            </a:pPr>
            <a:r>
              <a:rPr lang="de" sz="1625">
                <a:solidFill>
                  <a:srgbClr val="CC0000"/>
                </a:solidFill>
                <a:latin typeface="Georgia"/>
                <a:ea typeface="Georgia"/>
                <a:cs typeface="Georgia"/>
                <a:sym typeface="Georgia"/>
              </a:rPr>
              <a:t>»de«</a:t>
            </a:r>
            <a:r>
              <a:rPr lang="de" sz="1525">
                <a:solidFill>
                  <a:srgbClr val="CC0000"/>
                </a:solidFill>
                <a:latin typeface="Georgia"/>
                <a:ea typeface="Georgia"/>
                <a:cs typeface="Georgia"/>
                <a:sym typeface="Georgia"/>
              </a:rPr>
              <a:t> steht vor einem Adjektiv, wenn das Bezugswort </a:t>
            </a:r>
            <a:r>
              <a:rPr b="1" lang="de" sz="1525">
                <a:solidFill>
                  <a:srgbClr val="CC0000"/>
                </a:solidFill>
                <a:latin typeface="Georgia"/>
                <a:ea typeface="Georgia"/>
                <a:cs typeface="Georgia"/>
                <a:sym typeface="Georgia"/>
              </a:rPr>
              <a:t>näher bestimmt</a:t>
            </a:r>
            <a:r>
              <a:rPr lang="de" sz="1525">
                <a:solidFill>
                  <a:srgbClr val="CC0000"/>
                </a:solidFill>
                <a:latin typeface="Georgia"/>
                <a:ea typeface="Georgia"/>
                <a:cs typeface="Georgia"/>
                <a:sym typeface="Georgia"/>
              </a:rPr>
              <a:t> ist: </a:t>
            </a:r>
            <a:r>
              <a:rPr lang="de" sz="1525">
                <a:solidFill>
                  <a:schemeClr val="accent1"/>
                </a:solidFill>
                <a:latin typeface="Georgia"/>
                <a:ea typeface="Georgia"/>
                <a:cs typeface="Georgia"/>
                <a:sym typeface="Georgia"/>
              </a:rPr>
              <a:t>Aĉetu du metroj de (</a:t>
            </a:r>
            <a:r>
              <a:rPr b="1" lang="de" sz="1525">
                <a:solidFill>
                  <a:schemeClr val="accent1"/>
                </a:solidFill>
                <a:latin typeface="Georgia"/>
                <a:ea typeface="Georgia"/>
                <a:cs typeface="Georgia"/>
                <a:sym typeface="Georgia"/>
              </a:rPr>
              <a:t>tiu</a:t>
            </a:r>
            <a:r>
              <a:rPr lang="de" sz="1525">
                <a:solidFill>
                  <a:schemeClr val="accent1"/>
                </a:solidFill>
                <a:latin typeface="Georgia"/>
                <a:ea typeface="Georgia"/>
                <a:cs typeface="Georgia"/>
                <a:sym typeface="Georgia"/>
              </a:rPr>
              <a:t>) nigra drapo, sed ne de la ruĝa (Es sind Stoffe in verschiedenen Farben, der Käufer will keinen roten oder grünen, sondern </a:t>
            </a:r>
            <a:r>
              <a:rPr b="1" lang="de" sz="1525">
                <a:solidFill>
                  <a:schemeClr val="accent1"/>
                </a:solidFill>
                <a:latin typeface="Georgia"/>
                <a:ea typeface="Georgia"/>
                <a:cs typeface="Georgia"/>
                <a:sym typeface="Georgia"/>
              </a:rPr>
              <a:t>den bestimmten</a:t>
            </a:r>
            <a:r>
              <a:rPr lang="de" sz="1525">
                <a:solidFill>
                  <a:schemeClr val="accent1"/>
                </a:solidFill>
                <a:latin typeface="Georgia"/>
                <a:ea typeface="Georgia"/>
                <a:cs typeface="Georgia"/>
                <a:sym typeface="Georgia"/>
              </a:rPr>
              <a:t> schwarzen Stoff.). </a:t>
            </a:r>
            <a:endParaRPr sz="1525">
              <a:solidFill>
                <a:schemeClr val="accent1"/>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CC0000"/>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CC0000"/>
              </a:solidFill>
              <a:latin typeface="Georgia"/>
              <a:ea typeface="Georgia"/>
              <a:cs typeface="Georgia"/>
              <a:sym typeface="Georgia"/>
            </a:endParaRPr>
          </a:p>
          <a:p>
            <a:pPr indent="360000" lvl="0" marL="0" rtl="0" algn="l">
              <a:lnSpc>
                <a:spcPct val="120000"/>
              </a:lnSpc>
              <a:spcBef>
                <a:spcPts val="0"/>
              </a:spcBef>
              <a:spcAft>
                <a:spcPts val="0"/>
              </a:spcAft>
              <a:buNone/>
            </a:pPr>
            <a:r>
              <a:t/>
            </a:r>
            <a:endParaRPr sz="1525">
              <a:solidFill>
                <a:srgbClr val="CC0000"/>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CC0000"/>
              </a:solidFill>
              <a:latin typeface="Georgia"/>
              <a:ea typeface="Georgia"/>
              <a:cs typeface="Georgia"/>
              <a:sym typeface="Georgia"/>
            </a:endParaRPr>
          </a:p>
          <a:p>
            <a:pPr indent="360000" lvl="0" marL="0" rtl="0" algn="r">
              <a:lnSpc>
                <a:spcPct val="120000"/>
              </a:lnSpc>
              <a:spcBef>
                <a:spcPts val="0"/>
              </a:spcBef>
              <a:spcAft>
                <a:spcPts val="0"/>
              </a:spcAft>
              <a:buNone/>
            </a:pPr>
            <a:r>
              <a:t/>
            </a:r>
            <a:endParaRPr sz="1525">
              <a:solidFill>
                <a:srgbClr val="0000FF"/>
              </a:solidFill>
              <a:latin typeface="Georgia"/>
              <a:ea typeface="Georgia"/>
              <a:cs typeface="Georgia"/>
              <a:sym typeface="Georgia"/>
            </a:endParaRPr>
          </a:p>
        </p:txBody>
      </p:sp>
      <p:sp>
        <p:nvSpPr>
          <p:cNvPr id="262" name="Google Shape;262;p3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5"/>
          <p:cNvSpPr/>
          <p:nvPr/>
        </p:nvSpPr>
        <p:spPr>
          <a:xfrm>
            <a:off x="834300" y="818975"/>
            <a:ext cx="7556400" cy="14925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5"/>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de</a:t>
            </a:r>
            <a:r>
              <a:rPr lang="de" sz="1525">
                <a:latin typeface="Georgia"/>
                <a:ea typeface="Georgia"/>
                <a:cs typeface="Georgia"/>
                <a:sym typeface="Georgia"/>
              </a:rPr>
              <a:t> – von; von … her; (Ausgangspunkt:) aus; kennzeichnet einen Besitzer, den Urheber, eine Ursache, eine Herkunft, eine Entfernung oder einen Zeitpunkt; kennzeichnet nach einer Passivform den Handelnden; bildet den Genitiv; </a:t>
            </a:r>
            <a:r>
              <a:rPr lang="de" sz="1525">
                <a:latin typeface="Georgia"/>
                <a:ea typeface="Georgia"/>
                <a:cs typeface="Georgia"/>
                <a:sym typeface="Georgia"/>
              </a:rPr>
              <a:t>verbindet Wörter, die ein Maß, eine Anzahl, ein Gewicht und so weiter ausdrücken, mit ihrer bestimmten Beschreibung.</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Tio estas la domo de miaj gepatroj. (von meinen Eltern) – La opinio de mia patro estas tre grava por mi. (die Meinung meines Vaters) – </a:t>
            </a:r>
            <a:r>
              <a:rPr lang="de" sz="1525">
                <a:solidFill>
                  <a:srgbClr val="0000FF"/>
                </a:solidFill>
                <a:latin typeface="Georgia"/>
                <a:ea typeface="Georgia"/>
                <a:cs typeface="Georgia"/>
                <a:sym typeface="Georgia"/>
              </a:rPr>
              <a:t>La libro falis de la tablo. (vom Tisch) – Ĉu vi venas de Paris? (von Paris) – Mi veturos de Berlin al Hamburg. (von Berlin) – De mateno mi diskutas kun vi. (seit dem Morgen) –  Ili ebriiĝis de brando. (vom Schnaps) – La amikino de Maria estas malsana. (Marias Freundin, die Freundin von Maria) – Notu la nomojn de la klientoj! (die Namen der Kunden) –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69" name="Google Shape;269;p3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6"/>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a:t>
            </a:r>
            <a:r>
              <a:rPr lang="de" sz="2400">
                <a:solidFill>
                  <a:schemeClr val="lt1"/>
                </a:solidFill>
                <a:latin typeface="Georgia"/>
                <a:ea typeface="Georgia"/>
                <a:cs typeface="Georgia"/>
                <a:sym typeface="Georgia"/>
              </a:rPr>
              <a:t>e</a:t>
            </a:r>
            <a:r>
              <a:rPr lang="de" sz="1525">
                <a:latin typeface="Georgia"/>
                <a:ea typeface="Georgia"/>
                <a:cs typeface="Georgia"/>
                <a:sym typeface="Georgia"/>
              </a:rPr>
              <a:t> (Fortsetzung)</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bruna aŭto estis aĉetata de la urbestro. (vom Bürgermeister) – La tegmento estas kovrita de mia patro per pajlo. (von meinem Vater gedeckt … mit Stroh)</a:t>
            </a:r>
            <a:endParaRPr sz="1525">
              <a:solidFill>
                <a:srgbClr val="000000"/>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ekde (Ableitung von: ek-de): seit / nach Beginn eines Ereignisses</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Ekde kvin jaroj mi parolas Esperanton. (seit fünf Jahren…) – Mi konas lin ekde mia junaĝo. (… seit [Beginn] meiner Jugend)</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de post (auch: depost): seit / nach Ende eines Ereignisses</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de post lia forveturo (seit / nach seiner Abfahrt) –  de post la morto de ŝia patrino (seit / nach dem Tod ihrer Mutter)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latin typeface="Georgia"/>
              <a:ea typeface="Georgia"/>
              <a:cs typeface="Georgia"/>
              <a:sym typeface="Georgia"/>
            </a:endParaRPr>
          </a:p>
        </p:txBody>
      </p:sp>
      <p:sp>
        <p:nvSpPr>
          <p:cNvPr id="275" name="Google Shape;275;p3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7"/>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de</a:t>
            </a:r>
            <a:r>
              <a:rPr lang="de" sz="1525">
                <a:latin typeface="Georgia"/>
                <a:ea typeface="Georgia"/>
                <a:cs typeface="Georgia"/>
                <a:sym typeface="Georgia"/>
              </a:rPr>
              <a:t> (Fortsetzung)</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i="1" lang="de" sz="1525">
                <a:solidFill>
                  <a:srgbClr val="A61C00"/>
                </a:solidFill>
                <a:latin typeface="Georgia"/>
                <a:ea typeface="Georgia"/>
                <a:cs typeface="Georgia"/>
                <a:sym typeface="Georgia"/>
              </a:rPr>
              <a:t>da</a:t>
            </a:r>
            <a:r>
              <a:rPr lang="de" sz="1525">
                <a:solidFill>
                  <a:srgbClr val="A61C00"/>
                </a:solidFill>
                <a:latin typeface="Georgia"/>
                <a:ea typeface="Georgia"/>
                <a:cs typeface="Georgia"/>
                <a:sym typeface="Georgia"/>
              </a:rPr>
              <a:t> oder </a:t>
            </a:r>
            <a:r>
              <a:rPr i="1" lang="de" sz="1525">
                <a:solidFill>
                  <a:srgbClr val="A61C00"/>
                </a:solidFill>
                <a:latin typeface="Georgia"/>
                <a:ea typeface="Georgia"/>
                <a:cs typeface="Georgia"/>
                <a:sym typeface="Georgia"/>
              </a:rPr>
              <a:t>de</a:t>
            </a:r>
            <a:r>
              <a:rPr lang="de" sz="1525">
                <a:solidFill>
                  <a:srgbClr val="A61C00"/>
                </a:solidFill>
                <a:latin typeface="Georgia"/>
                <a:ea typeface="Georgia"/>
                <a:cs typeface="Georgia"/>
                <a:sym typeface="Georgia"/>
              </a:rPr>
              <a:t>: »da« antwortet auf die Frage »Kiom?«, »de« auf die Frage »Kia?«. »de« steht , wenn es sich um eine Menge von Etwas handelt, das speziell bezeichnet oder individuell bestimmt oder durch ein Pronomen ersetzt ist.</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ŝuldas la vi la sumon de dek eŭroj. (Summe von zehn Euro) – Mi aĉetas duonon de viaj pomoj. (Hälfte deiner Äpfel) – Ĉu vi aĉetas metron de nigra drapo? (einen Meter schwarzen Stoffes) – Mi alportas unu kilogramon de tiuj fiŝoj. (ein Kilogramm dieser Fische) – Peco de la viando en tiu poto (ein Stück des Fleisches in diesem Topf).</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p:txBody>
      </p:sp>
      <p:sp>
        <p:nvSpPr>
          <p:cNvPr id="281" name="Google Shape;281;p3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8"/>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8"/>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dum</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während, derweil, im Verlauf von</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Dum la marŝado ni kolektis fungojn. (während des Marsches) – Pluvis dum la hieraŭa tago. (während des gestrigen Tages) – Dum mia foresto vi povas loĝi en la surtegmenta apartamento. (während meiner Abwesenheit … im Penthaus.)</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Beachten Sie den Unterschied zwischen »dum« (im gesamten Zeitraum, ununterbrochen) und »en« (irgendwann innerhalb des Zeitraums einmalig oder mehrmalig).</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En februaro ni veturos al Hamburg. Irgendwann im Februar werden wir nach Hamburg fahren.</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Dum la sekvanta jaro mi estos en Britio. Während des (gesamten) nächsten Jahres werde ich in Großbritannien sein.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88" name="Google Shape;288;p3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9"/>
          <p:cNvSpPr/>
          <p:nvPr/>
        </p:nvSpPr>
        <p:spPr>
          <a:xfrm>
            <a:off x="880200" y="780700"/>
            <a:ext cx="7363200" cy="696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9"/>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ekster</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außer (im ausschließenden Sinn stattdessen auch </a:t>
            </a:r>
            <a:r>
              <a:rPr i="1" lang="de" sz="1525">
                <a:latin typeface="Georgia"/>
                <a:ea typeface="Georgia"/>
                <a:cs typeface="Georgia"/>
                <a:sym typeface="Georgia"/>
              </a:rPr>
              <a:t>escepte de</a:t>
            </a:r>
            <a:r>
              <a:rPr lang="de" sz="1525">
                <a:latin typeface="Georgia"/>
                <a:ea typeface="Georgia"/>
                <a:cs typeface="Georgia"/>
                <a:sym typeface="Georgia"/>
              </a:rPr>
              <a:t>), außerhalb (räumlich), ausgenommen, abgesehen von (im übertragenen Sinn)</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staras ekster la domo. (außerhalb des Hauses) – La robo estas ekster modo.  (außer Mode) – Tio estas ekster dubo. (Das steht außer Zweifel.) – Mi faras tion ekster mia ofictempo. (außerhalb meiner Dienstzeit) – Ekster (escepte de) la filo ĉiuj dormis. (Abgesehen von dem Sohn, außer dem Sohn) – Mia fratino estas ekster suspektoj. (außer Verdacht)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ĉe kenn­zeichnet die n-Mar­kie­rung das Ziel einer Be­we­gung (Wohin?).</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Ni puŝis la ebriulon ekster la porden. (nach außerhalb, vor die Tür) – Oni kondukis la krimulon ekster la urbon. (nach außerhalb, vor die Stadt) – Iuj informoj ne devas eliri ekster nian grupon. (nach außen)  – Kiu kapablas gvidi la asocion ekster la stagnon? (aus der Stagnation  herausführen).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295" name="Google Shape;295;p3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0"/>
          <p:cNvSpPr/>
          <p:nvPr/>
        </p:nvSpPr>
        <p:spPr>
          <a:xfrm>
            <a:off x="872550" y="803675"/>
            <a:ext cx="7518300" cy="9645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40"/>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el</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aus (örtlich, aus et­was her­aus), bestehend aus (räumlicher oder zeitlicher Bezug, Herkunft, Material = stoffliche Beschaffenheit), von (Auswahl »einer oder wenige von vielen«, von einer größeren Anzahl), Zustandsänderung (alter Zustand)</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venas el la domo. (aus dem Haus) – La horloĝo vekis min el dormo. (aus dem Schlaf) – Ili vivadis el ŝparo. (vom Ersparten) – Mi tradukis la poemon el la germana lingvo. (aus der deutschen Sprache) – Ni el tio vidas, ke la ideo estis senfrukta. (daraus ersehen) – Viktor lernas plej bone el ĉiuj. (von allen) – Ni konstruis la domon el brikoj. (aus Ziegeln) – Unu el ili ĵetis la ŝtonon. (einer von ihnen) – De el la verando ni vidas la arbaron. (von der Veranda aus) – La glaso konsistas el vitro. (aus Glas) – Li estas kvazaŭ fantomo el la pasinteco (aus der Vergangenheit).</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02" name="Google Shape;302;p4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4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308" name="Google Shape;308;p41"/>
          <p:cNvPicPr preferRelativeResize="0"/>
          <p:nvPr/>
        </p:nvPicPr>
        <p:blipFill>
          <a:blip r:embed="rId3">
            <a:alphaModFix/>
          </a:blip>
          <a:stretch>
            <a:fillRect/>
          </a:stretch>
        </p:blipFill>
        <p:spPr>
          <a:xfrm>
            <a:off x="1962150" y="923925"/>
            <a:ext cx="5219700" cy="3295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4">
                                  <p:stCondLst>
                                    <p:cond delay="0"/>
                                  </p:stCondLst>
                                  <p:childTnLst>
                                    <p:set>
                                      <p:cBhvr>
                                        <p:cTn dur="1" fill="hold">
                                          <p:stCondLst>
                                            <p:cond delay="0"/>
                                          </p:stCondLst>
                                        </p:cTn>
                                        <p:tgtEl>
                                          <p:spTgt spid="308"/>
                                        </p:tgtEl>
                                        <p:attrNameLst>
                                          <p:attrName>style.visibility</p:attrName>
                                        </p:attrNameLst>
                                      </p:cBhvr>
                                      <p:to>
                                        <p:strVal val="visible"/>
                                      </p:to>
                                    </p:set>
                                    <p:anim calcmode="lin" valueType="num">
                                      <p:cBhvr additive="base">
                                        <p:cTn dur="1000"/>
                                        <p:tgtEl>
                                          <p:spTgt spid="30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p:nvPr/>
        </p:nvSpPr>
        <p:spPr>
          <a:xfrm>
            <a:off x="864900" y="780700"/>
            <a:ext cx="7324800" cy="18369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5"/>
          <p:cNvSpPr txBox="1"/>
          <p:nvPr>
            <p:ph idx="1" type="body"/>
          </p:nvPr>
        </p:nvSpPr>
        <p:spPr>
          <a:xfrm>
            <a:off x="819150" y="688850"/>
            <a:ext cx="7505700" cy="3492300"/>
          </a:xfrm>
          <a:prstGeom prst="rect">
            <a:avLst/>
          </a:prstGeom>
        </p:spPr>
        <p:txBody>
          <a:bodyPr anchorCtr="0" anchor="t" bIns="91425" lIns="91425" spcFirstLastPara="1" rIns="91425" wrap="square" tIns="91425">
            <a:sp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al</a:t>
            </a:r>
            <a:r>
              <a:rPr lang="de" sz="1525">
                <a:latin typeface="Georgia"/>
                <a:ea typeface="Georgia"/>
                <a:cs typeface="Georgia"/>
                <a:sym typeface="Georgia"/>
              </a:rPr>
              <a:t> – zu (im Sinn einer Annäherung, einer Richtung, eines Ziels, Schicksals, Zugehörigkeit, eines Zeitpunkt einer Handlung), an, anlässlich, nach; zeigt das Ziel einer räumlichen Bewegung an, unabhängig davon, ob das Ziel erreicht wird; zeigt manchmal das Ergebnis einer Handlung an (disrompi vazon </a:t>
            </a:r>
            <a:r>
              <a:rPr b="1" lang="de" sz="1525">
                <a:latin typeface="Georgia"/>
                <a:ea typeface="Georgia"/>
                <a:cs typeface="Georgia"/>
                <a:sym typeface="Georgia"/>
              </a:rPr>
              <a:t>al pecoj</a:t>
            </a:r>
            <a:r>
              <a:rPr lang="de" sz="1525">
                <a:latin typeface="Georgia"/>
                <a:ea typeface="Georgia"/>
                <a:cs typeface="Georgia"/>
                <a:sym typeface="Georgia"/>
              </a:rPr>
              <a:t> = eine Vase </a:t>
            </a:r>
            <a:r>
              <a:rPr b="1" lang="de" sz="1525">
                <a:latin typeface="Georgia"/>
                <a:ea typeface="Georgia"/>
                <a:cs typeface="Georgia"/>
                <a:sym typeface="Georgia"/>
              </a:rPr>
              <a:t>zu Stücken</a:t>
            </a:r>
            <a:r>
              <a:rPr lang="de" sz="1525">
                <a:latin typeface="Georgia"/>
                <a:ea typeface="Georgia"/>
                <a:cs typeface="Georgia"/>
                <a:sym typeface="Georgia"/>
              </a:rPr>
              <a:t> zerbrechen); bildet den deutschen Dativ nach: Tio plaĉas </a:t>
            </a:r>
            <a:r>
              <a:rPr b="1" lang="de" sz="1525">
                <a:latin typeface="Georgia"/>
                <a:ea typeface="Georgia"/>
                <a:cs typeface="Georgia"/>
                <a:sym typeface="Georgia"/>
              </a:rPr>
              <a:t>al mi</a:t>
            </a:r>
            <a:r>
              <a:rPr lang="de" sz="1525">
                <a:latin typeface="Georgia"/>
                <a:ea typeface="Georgia"/>
                <a:cs typeface="Georgia"/>
                <a:sym typeface="Georgia"/>
              </a:rPr>
              <a:t>. = Das gefällt </a:t>
            </a:r>
            <a:r>
              <a:rPr b="1" lang="de" sz="1525">
                <a:latin typeface="Georgia"/>
                <a:ea typeface="Georgia"/>
                <a:cs typeface="Georgia"/>
                <a:sym typeface="Georgia"/>
              </a:rPr>
              <a:t>mir</a:t>
            </a:r>
            <a:r>
              <a:rPr lang="de" sz="1525">
                <a:latin typeface="Georgia"/>
                <a:ea typeface="Georgia"/>
                <a:cs typeface="Georgia"/>
                <a:sym typeface="Georgia"/>
              </a:rPr>
              <a:t>.</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i="1" lang="de" sz="1525">
                <a:solidFill>
                  <a:srgbClr val="A61C00"/>
                </a:solidFill>
                <a:latin typeface="Georgia"/>
                <a:ea typeface="Georgia"/>
                <a:cs typeface="Georgia"/>
                <a:sym typeface="Georgia"/>
              </a:rPr>
              <a:t>al</a:t>
            </a:r>
            <a:r>
              <a:rPr lang="de" sz="1525">
                <a:solidFill>
                  <a:srgbClr val="A61C00"/>
                </a:solidFill>
                <a:latin typeface="Georgia"/>
                <a:ea typeface="Georgia"/>
                <a:cs typeface="Georgia"/>
                <a:sym typeface="Georgia"/>
              </a:rPr>
              <a:t> zeigt immer eine Be­we­gung zu einem Ziel (Wohin?) an, die Er­gän­zung erhält </a:t>
            </a:r>
            <a:r>
              <a:rPr b="1" lang="de" sz="1525">
                <a:solidFill>
                  <a:srgbClr val="A61C00"/>
                </a:solidFill>
                <a:latin typeface="Georgia"/>
                <a:ea typeface="Georgia"/>
                <a:cs typeface="Georgia"/>
                <a:sym typeface="Georgia"/>
              </a:rPr>
              <a:t>niemals</a:t>
            </a:r>
            <a:r>
              <a:rPr lang="de" sz="1525">
                <a:solidFill>
                  <a:srgbClr val="A61C00"/>
                </a:solidFill>
                <a:latin typeface="Georgia"/>
                <a:ea typeface="Georgia"/>
                <a:cs typeface="Georgia"/>
                <a:sym typeface="Georgia"/>
              </a:rPr>
              <a:t> die n-Mar­kie­rung der Bewegung.</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Li venis al mi. (zu mir) – La perspektivo al la montaro ravis nin. (auf das Gebirge) – respondo al miaj demandoj (auf meine Fragen) – Mi estas parenca al li. (mit ihm) – vizito al amiko (bei einem Freund) – Mi voĉlegas al li la gazeton. (ihm)</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42" name="Google Shape;142;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42"/>
          <p:cNvSpPr/>
          <p:nvPr/>
        </p:nvSpPr>
        <p:spPr>
          <a:xfrm>
            <a:off x="872550" y="803675"/>
            <a:ext cx="7518300" cy="9645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2"/>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en </a:t>
            </a:r>
            <a:r>
              <a:rPr lang="de" sz="1525">
                <a:latin typeface="Georgia"/>
                <a:ea typeface="Georgia"/>
                <a:cs typeface="Georgia"/>
                <a:sym typeface="Georgia"/>
              </a:rPr>
              <a:t>– </a:t>
            </a:r>
            <a:r>
              <a:rPr lang="de" sz="1525">
                <a:latin typeface="Georgia"/>
                <a:ea typeface="Georgia"/>
                <a:cs typeface="Georgia"/>
                <a:sym typeface="Georgia"/>
              </a:rPr>
              <a:t>Ort: in, in etwas drin; Zeit: während, in der Zeit; innerhalb von; Zustand, der einen Gegenstand charakterisiert; Umstand, unter dem etwas geschieht; Endzustand eines sich ändernden Gegenstands (mit n-Markierung!); Charakteristik;</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estas en la domo. (in dem Haus) – En somero mi estos ĉe lago. (irgendwann im Sommer) – En milito multaj homoj vivas en mizero. (in einem Krieg … im Elend) – En tiuj cirkonstancoj mi ne laboras. (unter diesen Umständen) – Ili venis en pluvo. (im Regen) – La buĉisto tranĉas la viandon en pecojn. (in Stücke) – Mi tradukis la poemon el la germana lingvo en Esperanton. (in Esperanto) – Mi legis la libron en tri tagoj. (in drei Tagen) – Ili venis en granda nombro. (in großer Zahl) – La prezidanto venis en propra persono. (in eigener Person) – en daŭro de du semajnoj (im Lauf zweier Wochen)</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nach der Animation)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15" name="Google Shape;315;p4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4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321" name="Google Shape;321;p43"/>
          <p:cNvPicPr preferRelativeResize="0"/>
          <p:nvPr/>
        </p:nvPicPr>
        <p:blipFill>
          <a:blip r:embed="rId3">
            <a:alphaModFix/>
          </a:blip>
          <a:stretch>
            <a:fillRect/>
          </a:stretch>
        </p:blipFill>
        <p:spPr>
          <a:xfrm>
            <a:off x="1952625" y="647700"/>
            <a:ext cx="5238750" cy="3848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321"/>
                                        </p:tgtEl>
                                        <p:attrNameLst>
                                          <p:attrName>style.visibility</p:attrName>
                                        </p:attrNameLst>
                                      </p:cBhvr>
                                      <p:to>
                                        <p:strVal val="visible"/>
                                      </p:to>
                                    </p:set>
                                    <p:anim calcmode="lin" valueType="num">
                                      <p:cBhvr additive="base">
                                        <p:cTn dur="1000"/>
                                        <p:tgtEl>
                                          <p:spTgt spid="32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44"/>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en</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en</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iras en la domon. (in das Haus hinein) – Morgaŭ nia klaso veturos en la urbon. (in die Stadt hinein). – Li metis la tranĉilon en sian poŝon. (in seine Tasche hinein) – Skribu kelkajn salutvortojn en la libron! (in das Buch). – La birdo malaperis en la ĉielon. (in den Himmel).</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27" name="Google Shape;327;p4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4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333" name="Google Shape;333;p45"/>
          <p:cNvPicPr preferRelativeResize="0"/>
          <p:nvPr/>
        </p:nvPicPr>
        <p:blipFill>
          <a:blip r:embed="rId3">
            <a:alphaModFix/>
          </a:blip>
          <a:stretch>
            <a:fillRect/>
          </a:stretch>
        </p:blipFill>
        <p:spPr>
          <a:xfrm>
            <a:off x="2061275" y="976300"/>
            <a:ext cx="5105400" cy="3190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333"/>
                                        </p:tgtEl>
                                        <p:attrNameLst>
                                          <p:attrName>style.visibility</p:attrName>
                                        </p:attrNameLst>
                                      </p:cBhvr>
                                      <p:to>
                                        <p:strVal val="visible"/>
                                      </p:to>
                                    </p:set>
                                    <p:anim calcmode="lin" valueType="num">
                                      <p:cBhvr additive="base">
                                        <p:cTn dur="1000"/>
                                        <p:tgtEl>
                                          <p:spTgt spid="33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46"/>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46"/>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ĝis</a:t>
            </a:r>
            <a:r>
              <a:rPr lang="de" sz="1525">
                <a:latin typeface="Georgia"/>
                <a:ea typeface="Georgia"/>
                <a:cs typeface="Georgia"/>
                <a:sym typeface="Georgia"/>
              </a:rPr>
              <a:t> – </a:t>
            </a:r>
            <a:r>
              <a:rPr lang="de" sz="1525">
                <a:latin typeface="Georgia"/>
                <a:ea typeface="Georgia"/>
                <a:cs typeface="Georgia"/>
                <a:sym typeface="Georgia"/>
              </a:rPr>
              <a:t>bis, bis an, bis zu (örtlich und zeitlich; bis zu einem gewissen Grad zum Beispiel einer Messung)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i="1" lang="de" sz="1525">
                <a:solidFill>
                  <a:srgbClr val="A61C00"/>
                </a:solidFill>
                <a:latin typeface="Georgia"/>
                <a:ea typeface="Georgia"/>
                <a:cs typeface="Georgia"/>
                <a:sym typeface="Georgia"/>
              </a:rPr>
              <a:t>ĝis</a:t>
            </a:r>
            <a:r>
              <a:rPr lang="de" sz="1525">
                <a:solidFill>
                  <a:srgbClr val="A61C00"/>
                </a:solidFill>
                <a:latin typeface="Georgia"/>
                <a:ea typeface="Georgia"/>
                <a:cs typeface="Georgia"/>
                <a:sym typeface="Georgia"/>
              </a:rPr>
              <a:t> zeigt bei örtlichem Gebrauch immer eine Be­we­gung zu einem Ziel (Wohin?) an, die Er­gän­zung erhält niemals die n-Mar­kie­rung der Bewegung.</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Ĝis revido! (Auf Wiedersehen!) – Mi akompanis mian amikon ĝis lia domo. (bis zu seinem Haus) – La kampulo kliniĝis antaŭ la grafo ĝis la tero. (bis zur Erde) – La viroj estas armitaj de la kapo ĝis la piedoj. (von Kopf bis Fuß, bis zu den Füßen) – De Hamburg ĝis Berlin ni veturis per trajno. (bis Berlin) – Ĉu vi restos ĝis morgaŭ? (bis morgen) – La lifto havas spacon ĝis ses homoj. (bis, für sechs Personen) – Ĝis nun mi neniam uzis tiun vorton. (bis jetzt) – Ĝis nun la rivero ne glaciiĝis. (bis jetzt) – Ilin akompanis infanoj ĝis ok jaroj. (bis acht Jahre)</a:t>
            </a:r>
            <a:endParaRPr sz="325"/>
          </a:p>
        </p:txBody>
      </p:sp>
      <p:sp>
        <p:nvSpPr>
          <p:cNvPr id="340" name="Google Shape;340;p4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4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346" name="Google Shape;346;p47"/>
          <p:cNvPicPr preferRelativeResize="0"/>
          <p:nvPr/>
        </p:nvPicPr>
        <p:blipFill>
          <a:blip r:embed="rId3">
            <a:alphaModFix/>
          </a:blip>
          <a:stretch>
            <a:fillRect/>
          </a:stretch>
        </p:blipFill>
        <p:spPr>
          <a:xfrm>
            <a:off x="2114550" y="1585913"/>
            <a:ext cx="4914900" cy="1971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346"/>
                                        </p:tgtEl>
                                        <p:attrNameLst>
                                          <p:attrName>style.visibility</p:attrName>
                                        </p:attrNameLst>
                                      </p:cBhvr>
                                      <p:to>
                                        <p:strVal val="visible"/>
                                      </p:to>
                                    </p:set>
                                    <p:anim calcmode="lin" valueType="num">
                                      <p:cBhvr additive="base">
                                        <p:cTn dur="1000"/>
                                        <p:tgtEl>
                                          <p:spTgt spid="34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48"/>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48"/>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inter</a:t>
            </a:r>
            <a:r>
              <a:rPr lang="de" sz="1525">
                <a:latin typeface="Georgia"/>
                <a:ea typeface="Georgia"/>
                <a:cs typeface="Georgia"/>
                <a:sym typeface="Georgia"/>
              </a:rPr>
              <a:t> – zwischen, unter, inmitten (örtlich und zeitlich; inmitten einer Menge; eine Beziehung)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inter amikoj (unter Freunden) – inter la kvara kaj la kvina horoj (zwischen vier und fünf Uhr) – inter kvar okuloj (unter vier Augen) – inter ni (unter uns) – la diferenco inter ambaŭ lingvoj (zwischen beiden Sprachen) – La aviadilo flugis inter la nuboj. (zwischen den / inmitten der Wolken) – Ili diferencas inter si per la aĝo. (Zamenhof) (durch das Alter) – La du projektoj havas inter si nenion komunan. (Zamenhof) (Die zwei Projekte haben nichts gemeinsam.) – La patro dividis la pomojn inter siaj infanoj. (unter seine Kinder) – Ni estas du estaĵoj ligitaj inter si. (unter sich verbundene Wesen)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a:t>
            </a:r>
            <a:r>
              <a:rPr lang="de" sz="1525">
                <a:latin typeface="Georgia"/>
                <a:ea typeface="Georgia"/>
                <a:cs typeface="Georgia"/>
                <a:sym typeface="Georgia"/>
              </a:rPr>
              <a:t>Fortsetzung nach der Animation)</a:t>
            </a:r>
            <a:endParaRPr sz="1525">
              <a:solidFill>
                <a:srgbClr val="0000FF"/>
              </a:solidFill>
              <a:latin typeface="Georgia"/>
              <a:ea typeface="Georgia"/>
              <a:cs typeface="Georgia"/>
              <a:sym typeface="Georgia"/>
            </a:endParaRPr>
          </a:p>
        </p:txBody>
      </p:sp>
      <p:sp>
        <p:nvSpPr>
          <p:cNvPr id="353" name="Google Shape;353;p4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4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359" name="Google Shape;359;p49"/>
          <p:cNvPicPr preferRelativeResize="0"/>
          <p:nvPr/>
        </p:nvPicPr>
        <p:blipFill>
          <a:blip r:embed="rId3">
            <a:alphaModFix/>
          </a:blip>
          <a:stretch>
            <a:fillRect/>
          </a:stretch>
        </p:blipFill>
        <p:spPr>
          <a:xfrm>
            <a:off x="1995488" y="1395413"/>
            <a:ext cx="5153025" cy="2352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359"/>
                                        </p:tgtEl>
                                        <p:attrNameLst>
                                          <p:attrName>style.visibility</p:attrName>
                                        </p:attrNameLst>
                                      </p:cBhvr>
                                      <p:to>
                                        <p:strVal val="visible"/>
                                      </p:to>
                                    </p:set>
                                    <p:anim calcmode="lin" valueType="num">
                                      <p:cBhvr additive="base">
                                        <p:cTn dur="1000"/>
                                        <p:tgtEl>
                                          <p:spTgt spid="359"/>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50"/>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inter</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inter</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aviadilo flugis inter la nubojn. (Das Flugzeug flog zwischen die Wolken). – Li venis inter la rabistojn. (unter die Räuber fallen) – Mi metis la sukerujon inter la du damojn. (zwischen die beiden Damen).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65" name="Google Shape;365;p5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51"/>
          <p:cNvSpPr/>
          <p:nvPr/>
        </p:nvSpPr>
        <p:spPr>
          <a:xfrm>
            <a:off x="895525" y="785100"/>
            <a:ext cx="73860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51"/>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je</a:t>
            </a:r>
            <a:r>
              <a:rPr lang="de" sz="1525">
                <a:latin typeface="Georgia"/>
                <a:ea typeface="Georgia"/>
                <a:cs typeface="Georgia"/>
                <a:sym typeface="Georgia"/>
              </a:rPr>
              <a:t> – um, zu; unbe­stimmte Bedeutung, meist bei Zeitan­gaben: um, am</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»je« ist eine Präposition, die benutzt wird, wenn keine andere den gewünschten Sinn trifft. Üblicherweise kennzeichnet sie Zeitangaben und Preise.</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1200"/>
              </a:spcAft>
              <a:buSzPts val="275"/>
              <a:buNone/>
            </a:pPr>
            <a:r>
              <a:rPr lang="de" sz="1525">
                <a:solidFill>
                  <a:srgbClr val="0000FF"/>
                </a:solidFill>
                <a:latin typeface="Georgia"/>
                <a:ea typeface="Georgia"/>
                <a:cs typeface="Georgia"/>
                <a:sym typeface="Georgia"/>
              </a:rPr>
              <a:t>Mia patrino venos je la sepa horo (um sieben Uhr) – je la sama tempo (um die gleiche Zeit) – je viaj kostoj (auf eure Kosten) – kredi je Dio (an Gott glauben) – ĉeko je mil dolaroj (über tausend Dollar) – Je via sano! (Prost! Auf Deine Gesundheit!) – Tenu vin je mia dispono! (zu meiner Verfügung) – Li kalkulis je via helpo. (auf deine Hilfe) – La instruisto malsaniĝis je kancero. (an Krebs) – Mia avo mortis je natura morto. (eines natürlichen Todes sterben) – Mia edzino estas graveda je filo. (mit einem Sohn) – Ni havas rajton je libera opiniesprimo. (Recht auf freie Meinungsäußerung). – Mi estas je unu jaro pli maljuna ol mia fratino. (um ein Jahr) – Mi eraris je unu horo. (um eine Stunde).</a:t>
            </a:r>
            <a:endParaRPr sz="325"/>
          </a:p>
        </p:txBody>
      </p:sp>
      <p:sp>
        <p:nvSpPr>
          <p:cNvPr id="372" name="Google Shape;372;p5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48" name="Google Shape;148;p16"/>
          <p:cNvPicPr preferRelativeResize="0"/>
          <p:nvPr/>
        </p:nvPicPr>
        <p:blipFill>
          <a:blip r:embed="rId3">
            <a:alphaModFix/>
          </a:blip>
          <a:stretch>
            <a:fillRect/>
          </a:stretch>
        </p:blipFill>
        <p:spPr>
          <a:xfrm>
            <a:off x="2166938" y="1457325"/>
            <a:ext cx="4810125" cy="2228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48"/>
                                        </p:tgtEl>
                                        <p:attrNameLst>
                                          <p:attrName>style.visibility</p:attrName>
                                        </p:attrNameLst>
                                      </p:cBhvr>
                                      <p:to>
                                        <p:strVal val="visible"/>
                                      </p:to>
                                    </p:set>
                                    <p:anim calcmode="lin" valueType="num">
                                      <p:cBhvr additive="base">
                                        <p:cTn dur="1000"/>
                                        <p:tgtEl>
                                          <p:spTgt spid="148"/>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52"/>
          <p:cNvSpPr/>
          <p:nvPr/>
        </p:nvSpPr>
        <p:spPr>
          <a:xfrm>
            <a:off x="849600" y="796025"/>
            <a:ext cx="7505700" cy="1224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52"/>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kontraŭ</a:t>
            </a:r>
            <a:r>
              <a:rPr lang="de" sz="1525">
                <a:latin typeface="Georgia"/>
                <a:ea typeface="Georgia"/>
                <a:cs typeface="Georgia"/>
                <a:sym typeface="Georgia"/>
              </a:rPr>
              <a:t> – </a:t>
            </a:r>
            <a:r>
              <a:rPr lang="de" sz="1525">
                <a:latin typeface="Georgia"/>
                <a:ea typeface="Georgia"/>
                <a:cs typeface="Georgia"/>
                <a:sym typeface="Georgia"/>
              </a:rPr>
              <a:t>gegen, »hin, hin zu« in negativem, gegensätzlichem Sinn; räumlich gegenüber liegend; bezüglich eines Gegenstandes, der ein weiteres Fortkommen oder Bestehen verhindert; entgegen der natürlichen Richtung; im Austausch; gegenüber im Vergleich; Ziel einer Handlung; Handlung gegen etwas Feindliches</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unu kontraŭ la alia (einer gegen den anderen) – averti kontraŭ / pri io (vor etwas warnen) – la fenestro kontraŭ  la strato (das Fenster zur Straße) – La estraro estis kontraŭ mia propono. (gegen meinen Vorschlag) – Aĉetu en apoteko kuracilon kontraŭ febro. (ein Heilmittel gegen Fieber) – Nia feridomo troviĝas / situas kontraŭ la arbaro. (dem Wald gegenüber) – Ni devas naĝi kontraŭ la fluo (de la rivero). (gegen den Strom schwimmen) – La pluvo plaŭdis kontraŭ la fenestroj (auch möglich: fenestrojn) (gegen die Fenster) –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79" name="Google Shape;379;p5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53"/>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kontraŭ</a:t>
            </a:r>
            <a:r>
              <a:rPr lang="de" sz="1525">
                <a:latin typeface="Georgia"/>
                <a:ea typeface="Georgia"/>
                <a:cs typeface="Georgia"/>
                <a:sym typeface="Georgia"/>
              </a:rPr>
              <a:t> (Fortsetzung)</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Ne venĝu kontraŭ viaj amikoj! (Räche dich nicht an deinen Feinden!) – La helpantoj disdonis panon kontraŭ ilia malsato. (gegen den Hunger) – Mi aĉetis la tutan aparataron kontraŭ mil eŭroj. (für tausend Euro)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kontraŭ</a:t>
            </a:r>
            <a:r>
              <a:rPr lang="de" sz="1525">
                <a:solidFill>
                  <a:srgbClr val="A61C00"/>
                </a:solidFill>
                <a:latin typeface="Georgia"/>
                <a:ea typeface="Georgia"/>
                <a:cs typeface="Georgia"/>
                <a:sym typeface="Georgia"/>
              </a:rPr>
              <a:t> kenn­zeichnet die n-Mar­kie­rung das Ziel einer Be­we­gung (Wohin? - </a:t>
            </a:r>
            <a:r>
              <a:rPr b="1" lang="de" sz="1525">
                <a:solidFill>
                  <a:srgbClr val="A61C00"/>
                </a:solidFill>
                <a:latin typeface="Georgia"/>
                <a:ea typeface="Georgia"/>
                <a:cs typeface="Georgia"/>
                <a:sym typeface="Georgia"/>
              </a:rPr>
              <a:t>nach</a:t>
            </a:r>
            <a:r>
              <a:rPr lang="de" sz="1525">
                <a:solidFill>
                  <a:srgbClr val="A61C00"/>
                </a:solidFill>
                <a:latin typeface="Georgia"/>
                <a:ea typeface="Georgia"/>
                <a:cs typeface="Georgia"/>
                <a:sym typeface="Georgia"/>
              </a:rPr>
              <a:t> gegenüber).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Li frapis sian kapon kontraŭ muron. (gegen die Wand) – karesi katon kontraŭ la harojn (eine Katze gegen den Strich streicheln) – La soldatoj ĵetis sin kontraŭ la malamikojn. (auf die Feinde)</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85" name="Google Shape;385;p5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54"/>
          <p:cNvSpPr/>
          <p:nvPr/>
        </p:nvSpPr>
        <p:spPr>
          <a:xfrm>
            <a:off x="872550" y="803675"/>
            <a:ext cx="7518300" cy="9645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54"/>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krom</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außer, nebst, samt, mitsamt, abgesehen von …, ausgenommen, abgesehen von: Ursprünglich bedeutete »krom« allgemein eine Absonderung, heute wird es nur noch im einschließenden Sinn gebraucht: »nicht nur …, sondern auch«.</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krom tio (abgesehen davon, außerdem, zusätzlich) – Mi ne havas amikon krom vi. (außer dir … keinen Freund) – Oni audis nenion krom la tiktakado de la horloĝo. (außer dem Ticken) – Mi vidas nenion krom akvo. (Ich sehe nichts als / außer Wasser.) – Krom Peter ĉiuj kunlaboris. (außer Peter, nicht nur Peter) – La vorto havas alian sencon krom ĉi tiu. (Das Wort hat noch einen anderen Sinn außer diesem, also nicht nur diesen, sondern auch noch einen anderen). Aber: La vorto havas alian sencon ol ĉi tiun.  = Das Wort hat einen anderen Sinn als diesen, also nicht diesen.)</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392" name="Google Shape;392;p5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55"/>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55"/>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kun</a:t>
            </a:r>
            <a:r>
              <a:rPr lang="de" sz="1525">
                <a:latin typeface="Georgia"/>
                <a:ea typeface="Georgia"/>
                <a:cs typeface="Georgia"/>
                <a:sym typeface="Georgia"/>
              </a:rPr>
              <a:t> – </a:t>
            </a:r>
            <a:r>
              <a:rPr lang="de" sz="1525">
                <a:latin typeface="Georgia"/>
                <a:ea typeface="Georgia"/>
                <a:cs typeface="Georgia"/>
                <a:sym typeface="Georgia"/>
              </a:rPr>
              <a:t>mit, zusammen mit, in Begleitung von, bei (Art und Weise), ständiges, begleitendes oder charakterisierendes Teil eines Ganzen</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»mit« im Sinn von »vermittels, mit einem Werkzeug« wird mit </a:t>
            </a:r>
            <a:r>
              <a:rPr i="1" lang="de" sz="1525">
                <a:solidFill>
                  <a:srgbClr val="A61C00"/>
                </a:solidFill>
                <a:latin typeface="Georgia"/>
                <a:ea typeface="Georgia"/>
                <a:cs typeface="Georgia"/>
                <a:sym typeface="Georgia"/>
              </a:rPr>
              <a:t>per</a:t>
            </a:r>
            <a:r>
              <a:rPr lang="de" sz="1525">
                <a:solidFill>
                  <a:srgbClr val="A61C00"/>
                </a:solidFill>
                <a:latin typeface="Georgia"/>
                <a:ea typeface="Georgia"/>
                <a:cs typeface="Georgia"/>
                <a:sym typeface="Georgia"/>
              </a:rPr>
              <a:t> übersetzt.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kune kun (gemeinsam mit) – kun helpo (mit Hilfe, aber ebenso: per helpo) – Kun danko! (Mit Dank!) – Ni iris kun nia filo en la teatron. (mit unserem Sohn) – Li fermis la pordon kun bruo. (mit Krach). – Ni plenumis la taskon kun plezuro. (mit Vergnügen) – Mi ĝojas, ke vi konsentas kun mi. (mit mir) – Mi trinkas kafon kun lakto. (Kaffee mit Milch) –  Mi venos kun mia edzino al via festo. (mit meiner Frau) – Kune kun mia frato mi transportis la pezajn ŝtonojn per ligna ĉaro. (gemeinsam mit meinem Bruder … mit einem hölzernen Wagen).</a:t>
            </a:r>
            <a:endParaRPr sz="1525">
              <a:solidFill>
                <a:srgbClr val="0000FF"/>
              </a:solidFill>
              <a:latin typeface="Georgia"/>
              <a:ea typeface="Georgia"/>
              <a:cs typeface="Georgia"/>
              <a:sym typeface="Georgia"/>
            </a:endParaRPr>
          </a:p>
        </p:txBody>
      </p:sp>
      <p:sp>
        <p:nvSpPr>
          <p:cNvPr id="399" name="Google Shape;399;p5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56"/>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56"/>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laŭ</a:t>
            </a:r>
            <a:r>
              <a:rPr lang="de" sz="1525">
                <a:latin typeface="Georgia"/>
                <a:ea typeface="Georgia"/>
                <a:cs typeface="Georgia"/>
                <a:sym typeface="Georgia"/>
              </a:rPr>
              <a:t> – </a:t>
            </a:r>
            <a:r>
              <a:rPr lang="de" sz="1525">
                <a:latin typeface="Georgia"/>
                <a:ea typeface="Georgia"/>
                <a:cs typeface="Georgia"/>
                <a:sym typeface="Georgia"/>
              </a:rPr>
              <a:t>gemäß, längs, entlang, in Übereinstimmung mit, entsprechend, laut, nach, auf Grund von einer Regel; Abhängigkeit von einem Umstand, zufolge, soweit, soviel</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laŭ la leĝo (kraft des Gesetzes) – laŭ svisaj frakoj (in Schweizer Franken) – laŭ la vojo (längs des Weges) – laŭ mia opinio (meiner Meinung nach) – karesi katon laŭ la haroj (mit dem Strich) – Laŭ tio, kion mi aŭdis, … (Nach dem, was ich gehört habe, …) – Laŭ mia scio tio estas permesata. (meines Wissens, soweit ich weiß, soviel ich weiß) – Nia Esperanto-grupo promenis laŭ la rivero. (am Fluss entlang) – Ŝi povas kuiri tagmanĝon tute laŭ sia gusto. (ganz nach ihrem Geschmack) – Mi falis laŭ mia longeco. (der Länge lang hinfallen) – Mi ripetos ĉion vorto laŭ vorto. (Zamenhof) (Wort für Wort) – Mi konas la familion nur laŭ la nomo. (dem Namen nach) – Oni punis laŭ la ordono de la reĝo. (entsprechend dem Befehls des Königs)</a:t>
            </a:r>
            <a:endParaRPr sz="1525">
              <a:solidFill>
                <a:srgbClr val="0000FF"/>
              </a:solidFill>
              <a:latin typeface="Georgia"/>
              <a:ea typeface="Georgia"/>
              <a:cs typeface="Georgia"/>
              <a:sym typeface="Georgia"/>
            </a:endParaRPr>
          </a:p>
        </p:txBody>
      </p:sp>
      <p:sp>
        <p:nvSpPr>
          <p:cNvPr id="406" name="Google Shape;406;p5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57"/>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57"/>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malantaŭ</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hinter (nur räumlich); Ableitung von: mal-antaŭ</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stalo de la bovoj staras malantaŭ la domo. (hinter dem Haus) – Ŝi gratis sin malantaŭ la orelo. – La suno malaperis malantaŭ nubo. (hinter einer Wolke) – Kiu homo kaŝas sin malantaŭ tiu nomo? (hinter diesem Namen) – Antaŭ kaj malantaŭ ni marŝis gekolegoj kaj geamikoj. (vor und hinter uns) – Malantaŭ la teksto estas kompetentaj aŭtoroj. (hinter dem Text)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malantaŭ</a:t>
            </a:r>
            <a:r>
              <a:rPr lang="de" sz="1525">
                <a:solidFill>
                  <a:srgbClr val="A61C00"/>
                </a:solidFill>
                <a:latin typeface="Georgia"/>
                <a:ea typeface="Georgia"/>
                <a:cs typeface="Georgia"/>
                <a:sym typeface="Georgia"/>
              </a:rPr>
              <a:t> kenn­zeichnet die n-Mar­kie­rung das Ziel einer Be­we­gung (Wohin?).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junulo stariĝis kaj iris malantaŭ sian onklon. (hinter seinen Onkel) – Ili portis la boaton malantaŭ la digon. (hinter den Deich).</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413" name="Google Shape;413;p5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5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419" name="Google Shape;419;p58"/>
          <p:cNvPicPr preferRelativeResize="0"/>
          <p:nvPr/>
        </p:nvPicPr>
        <p:blipFill>
          <a:blip r:embed="rId3">
            <a:alphaModFix/>
          </a:blip>
          <a:stretch>
            <a:fillRect/>
          </a:stretch>
        </p:blipFill>
        <p:spPr>
          <a:xfrm>
            <a:off x="2008600" y="647700"/>
            <a:ext cx="5238750" cy="3848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419"/>
                                        </p:tgtEl>
                                        <p:attrNameLst>
                                          <p:attrName>style.visibility</p:attrName>
                                        </p:attrNameLst>
                                      </p:cBhvr>
                                      <p:to>
                                        <p:strVal val="visible"/>
                                      </p:to>
                                    </p:set>
                                    <p:anim calcmode="lin" valueType="num">
                                      <p:cBhvr additive="base">
                                        <p:cTn dur="1000"/>
                                        <p:tgtEl>
                                          <p:spTgt spid="419"/>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59"/>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59"/>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malgraŭ </a:t>
            </a:r>
            <a:r>
              <a:rPr lang="de" sz="1525">
                <a:latin typeface="Georgia"/>
                <a:ea typeface="Georgia"/>
                <a:cs typeface="Georgia"/>
                <a:sym typeface="Georgia"/>
              </a:rPr>
              <a:t>– </a:t>
            </a:r>
            <a:r>
              <a:rPr lang="de" sz="1525">
                <a:latin typeface="Georgia"/>
                <a:ea typeface="Georgia"/>
                <a:cs typeface="Georgia"/>
                <a:sym typeface="Georgia"/>
              </a:rPr>
              <a:t>trotz, ungeachtet</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malgraŭ ĉio (nichtsdestoweniger, nichtsdestotrotz, trotz alledem) – Malgraŭ la malpermeso ili ludis per kartoj. (ungeachtet, trotz des Verbots) – Malgraŭ la pluvo mi devas ekiri. (trotz des Regens) – Li ne atingis la celon malgraŭ ĉiuj penoj. (trotz aller Bemühungen) – Malgraŭ la malvarma vetero la esperantistoj kunvenis sur la placo. (trotz des kalten Wetters).</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325"/>
          </a:p>
        </p:txBody>
      </p:sp>
      <p:sp>
        <p:nvSpPr>
          <p:cNvPr id="426" name="Google Shape;426;p5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60"/>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60"/>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mal</a:t>
            </a:r>
            <a:r>
              <a:rPr lang="de" sz="2400">
                <a:solidFill>
                  <a:schemeClr val="lt1"/>
                </a:solidFill>
                <a:latin typeface="Georgia"/>
                <a:ea typeface="Georgia"/>
                <a:cs typeface="Georgia"/>
                <a:sym typeface="Georgia"/>
              </a:rPr>
              <a:t>trans </a:t>
            </a:r>
            <a:r>
              <a:rPr lang="de" sz="1525">
                <a:latin typeface="Georgia"/>
                <a:ea typeface="Georgia"/>
                <a:cs typeface="Georgia"/>
                <a:sym typeface="Georgia"/>
              </a:rPr>
              <a:t>– diesseits; Ableitung von: mal-trans</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Statt </a:t>
            </a:r>
            <a:r>
              <a:rPr i="1" lang="de" sz="1525">
                <a:solidFill>
                  <a:srgbClr val="A61C00"/>
                </a:solidFill>
                <a:latin typeface="Georgia"/>
                <a:ea typeface="Georgia"/>
                <a:cs typeface="Georgia"/>
                <a:sym typeface="Georgia"/>
              </a:rPr>
              <a:t>maltrans</a:t>
            </a:r>
            <a:r>
              <a:rPr lang="de" sz="1525">
                <a:solidFill>
                  <a:srgbClr val="A61C00"/>
                </a:solidFill>
                <a:latin typeface="Georgia"/>
                <a:ea typeface="Georgia"/>
                <a:cs typeface="Georgia"/>
                <a:sym typeface="Georgia"/>
              </a:rPr>
              <a:t> lässt sich ebenso gut </a:t>
            </a:r>
            <a:r>
              <a:rPr i="1" lang="de" sz="1525">
                <a:solidFill>
                  <a:srgbClr val="A61C00"/>
                </a:solidFill>
                <a:latin typeface="Georgia"/>
                <a:ea typeface="Georgia"/>
                <a:cs typeface="Georgia"/>
                <a:sym typeface="Georgia"/>
              </a:rPr>
              <a:t>ĉi-flanke de</a:t>
            </a:r>
            <a:r>
              <a:rPr lang="de" sz="1525">
                <a:solidFill>
                  <a:srgbClr val="A61C00"/>
                </a:solidFill>
                <a:latin typeface="Georgia"/>
                <a:ea typeface="Georgia"/>
                <a:cs typeface="Georgia"/>
                <a:sym typeface="Georgia"/>
              </a:rPr>
              <a:t> einsetzen.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maltrans la rivero (diesseits des Flusses) – Malt</a:t>
            </a:r>
            <a:r>
              <a:rPr lang="de" sz="1525">
                <a:solidFill>
                  <a:srgbClr val="0000FF"/>
                </a:solidFill>
                <a:latin typeface="Georgia"/>
                <a:ea typeface="Georgia"/>
                <a:cs typeface="Georgia"/>
                <a:sym typeface="Georgia"/>
              </a:rPr>
              <a:t>rans la lago staras pli altaj arboj. (diesseits des Sees) – La vilaĝo troviĝas maltrans Uralo. (diesseits des Urals). – Lia bieno sterniĝas maltrans la rivero ĝis la strato. (diesseits des Flusses bis zur Straße)</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A61C00"/>
              </a:solidFill>
              <a:latin typeface="Georgia"/>
              <a:ea typeface="Georgia"/>
              <a:cs typeface="Georgia"/>
              <a:sym typeface="Georgia"/>
            </a:endParaRPr>
          </a:p>
        </p:txBody>
      </p:sp>
      <p:sp>
        <p:nvSpPr>
          <p:cNvPr id="433" name="Google Shape;433;p6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61"/>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61"/>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per</a:t>
            </a:r>
            <a:r>
              <a:rPr lang="de" sz="1525">
                <a:latin typeface="Georgia"/>
                <a:ea typeface="Georgia"/>
                <a:cs typeface="Georgia"/>
                <a:sym typeface="Georgia"/>
              </a:rPr>
              <a:t> – mit, </a:t>
            </a:r>
            <a:r>
              <a:rPr lang="de" sz="1525">
                <a:latin typeface="Georgia"/>
                <a:ea typeface="Georgia"/>
                <a:cs typeface="Georgia"/>
                <a:sym typeface="Georgia"/>
              </a:rPr>
              <a:t>vermittels, durch, über, anhand (unter Anwendung von einer Person oder Methode, eines Körperteils, Materials, Mittels oder Werkzeugs)</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»mit« im Sinn von »zusammen mit, gemeinsam mit« wird mit </a:t>
            </a:r>
            <a:r>
              <a:rPr i="1" lang="de" sz="1525">
                <a:solidFill>
                  <a:srgbClr val="A61C00"/>
                </a:solidFill>
                <a:latin typeface="Georgia"/>
                <a:ea typeface="Georgia"/>
                <a:cs typeface="Georgia"/>
                <a:sym typeface="Georgia"/>
              </a:rPr>
              <a:t>kun</a:t>
            </a:r>
            <a:r>
              <a:rPr lang="de" sz="1525">
                <a:solidFill>
                  <a:srgbClr val="A61C00"/>
                </a:solidFill>
                <a:latin typeface="Georgia"/>
                <a:ea typeface="Georgia"/>
                <a:cs typeface="Georgia"/>
                <a:sym typeface="Georgia"/>
              </a:rPr>
              <a:t> übersetzt.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per si mem (an und für sich) – per helpo (mit Hilfe, aber ebenso: kun helpo) – per ĉiuj fortoj (mit allen Kräften) –  Kutime mi skribas per globkrajono. (mit einem Kugelschreiber) – Plenigu la botelon per akvo! (mit Wasser) – Ne ĉiam per aĝo kreskas la saĝo. (mit dem Alter) – Pro malvarmo mi tremis per la tuta korpo. (vor Kälte … am ganzen Körper) – Ŝi tenis la infanon per la mano. (an der Hand) – Mi sendis la leteron per mia servisto. (durch meinen Diener) – La ŝtelistoj penetris en la domon per forto (perforte). (mit Gewalt) – Mi aĉetis libron per mono. (mit Geld) – La tegmento estas kovrita de mia patro per pajlo. (von meinem Vater … mit Stroh gedeckt) – Ni prenas vin per via vorto. (bei deinem Wort)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440" name="Google Shape;440;p6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7"/>
          <p:cNvSpPr/>
          <p:nvPr/>
        </p:nvSpPr>
        <p:spPr>
          <a:xfrm>
            <a:off x="880200" y="818975"/>
            <a:ext cx="7444800" cy="321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7"/>
          <p:cNvSpPr txBox="1"/>
          <p:nvPr>
            <p:ph idx="1" type="body"/>
          </p:nvPr>
        </p:nvSpPr>
        <p:spPr>
          <a:xfrm>
            <a:off x="819150" y="688850"/>
            <a:ext cx="7505700" cy="4018800"/>
          </a:xfrm>
          <a:prstGeom prst="rect">
            <a:avLst/>
          </a:prstGeom>
        </p:spPr>
        <p:txBody>
          <a:bodyPr anchorCtr="0" anchor="t" bIns="91425" lIns="91425" spcFirstLastPara="1" rIns="91425" wrap="square" tIns="91425">
            <a:sp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anstataŭ</a:t>
            </a:r>
            <a:r>
              <a:rPr lang="de" sz="1525">
                <a:latin typeface="Georgia"/>
                <a:ea typeface="Georgia"/>
                <a:cs typeface="Georgia"/>
                <a:sym typeface="Georgia"/>
              </a:rPr>
              <a:t> – </a:t>
            </a:r>
            <a:r>
              <a:rPr lang="de" sz="1525">
                <a:latin typeface="Georgia"/>
                <a:ea typeface="Georgia"/>
                <a:cs typeface="Georgia"/>
                <a:sym typeface="Georgia"/>
              </a:rPr>
              <a:t>statt, anstelle, anstatt</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aĉetis bulkojn anstataŭ pano. (Brötchen statt eines Brotes)</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Empfehlung: Den Ersatz (hier: bulkojn), </a:t>
            </a:r>
            <a:r>
              <a:rPr i="1" lang="de" sz="1525">
                <a:solidFill>
                  <a:srgbClr val="A61C00"/>
                </a:solidFill>
                <a:latin typeface="Georgia"/>
                <a:ea typeface="Georgia"/>
                <a:cs typeface="Georgia"/>
                <a:sym typeface="Georgia"/>
              </a:rPr>
              <a:t>anstataŭ</a:t>
            </a:r>
            <a:r>
              <a:rPr lang="de" sz="1525">
                <a:solidFill>
                  <a:srgbClr val="A61C00"/>
                </a:solidFill>
                <a:latin typeface="Georgia"/>
                <a:ea typeface="Georgia"/>
                <a:cs typeface="Georgia"/>
                <a:sym typeface="Georgia"/>
              </a:rPr>
              <a:t> und den zu ersetzenden Gegen­stand (hier: pano) wie im Beispiel unmittelbar hinterein­an­der schreiben.</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Anstataŭ kafo li donis al mi teon kun sukero, sed sen kremo. (Statt Kaffee gab er mir Tee mit Zucker, aber ohne Sahne.)  (Zamenhof) – Anstataŭ la vorto „je” ni povas ankaŭ uzi akuzativon sen prepozicio. (Statt des Wortes „je“ können wir auch den Akkusativ ohne Präposition benutzen.) (Zamenhof) – Anstataŭ mi kuros mia servisto. (Statt meiner wird mein Diener laufen.) (Kabe) – Anstataŭ dolĉaj revoj ekokupis lian koron nun maldolĉaj pensoj. (Statt süßer Träume beschäftigten sein Herz jetzt bittere Gedanken.)</a:t>
            </a:r>
            <a:endParaRPr sz="1525">
              <a:solidFill>
                <a:srgbClr val="0000FF"/>
              </a:solidFill>
              <a:latin typeface="Georgia"/>
              <a:ea typeface="Georgia"/>
              <a:cs typeface="Georgia"/>
              <a:sym typeface="Georgia"/>
            </a:endParaRPr>
          </a:p>
          <a:p>
            <a:pPr indent="0" lvl="0" marL="457200" rtl="0" algn="l">
              <a:lnSpc>
                <a:spcPct val="120000"/>
              </a:lnSpc>
              <a:spcBef>
                <a:spcPts val="0"/>
              </a:spcBef>
              <a:spcAft>
                <a:spcPts val="0"/>
              </a:spcAft>
              <a:buNone/>
            </a:pPr>
            <a:r>
              <a:t/>
            </a:r>
            <a:endParaRPr sz="14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4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55" name="Google Shape;155;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62"/>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62"/>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de" sz="2400">
                <a:solidFill>
                  <a:schemeClr val="lt1"/>
                </a:solidFill>
                <a:latin typeface="Georgia"/>
                <a:ea typeface="Georgia"/>
                <a:cs typeface="Georgia"/>
                <a:sym typeface="Georgia"/>
              </a:rPr>
              <a:t>po</a:t>
            </a:r>
            <a:r>
              <a:rPr lang="de" sz="1525">
                <a:latin typeface="Georgia"/>
                <a:ea typeface="Georgia"/>
                <a:cs typeface="Georgia"/>
                <a:sym typeface="Georgia"/>
              </a:rPr>
              <a:t> – je, zu (Zuteilung, Verteilung einer Menge)</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None/>
            </a:pPr>
            <a:r>
              <a:rPr lang="de" sz="1525">
                <a:solidFill>
                  <a:srgbClr val="A61C00"/>
                </a:solidFill>
                <a:latin typeface="Georgia"/>
                <a:ea typeface="Georgia"/>
                <a:cs typeface="Georgia"/>
                <a:sym typeface="Georgia"/>
              </a:rPr>
              <a:t>Eigenschaften:</a:t>
            </a:r>
            <a:endParaRPr sz="1525">
              <a:solidFill>
                <a:srgbClr val="A61C00"/>
              </a:solidFill>
              <a:latin typeface="Georgia"/>
              <a:ea typeface="Georgia"/>
              <a:cs typeface="Georgia"/>
              <a:sym typeface="Georgia"/>
            </a:endParaRPr>
          </a:p>
          <a:p>
            <a:pPr indent="-319087" lvl="0" marL="457200" rtl="0" algn="l">
              <a:lnSpc>
                <a:spcPct val="120000"/>
              </a:lnSpc>
              <a:spcBef>
                <a:spcPts val="0"/>
              </a:spcBef>
              <a:spcAft>
                <a:spcPts val="0"/>
              </a:spcAft>
              <a:buClr>
                <a:srgbClr val="0000FF"/>
              </a:buClr>
              <a:buSzPts val="1425"/>
              <a:buFont typeface="Georgia"/>
              <a:buChar char="●"/>
            </a:pPr>
            <a:r>
              <a:rPr i="1" lang="de" sz="1425">
                <a:solidFill>
                  <a:srgbClr val="0000FF"/>
                </a:solidFill>
                <a:latin typeface="Georgia"/>
                <a:ea typeface="Georgia"/>
                <a:cs typeface="Georgia"/>
                <a:sym typeface="Georgia"/>
              </a:rPr>
              <a:t>po</a:t>
            </a:r>
            <a:r>
              <a:rPr lang="de" sz="1425">
                <a:solidFill>
                  <a:srgbClr val="0000FF"/>
                </a:solidFill>
                <a:latin typeface="Georgia"/>
                <a:ea typeface="Georgia"/>
                <a:cs typeface="Georgia"/>
                <a:sym typeface="Georgia"/>
              </a:rPr>
              <a:t> ist eine Präposition, worauf wie üblich der Nominativ folgt. </a:t>
            </a:r>
            <a:endParaRPr sz="1425">
              <a:solidFill>
                <a:srgbClr val="0000FF"/>
              </a:solidFill>
              <a:latin typeface="Georgia"/>
              <a:ea typeface="Georgia"/>
              <a:cs typeface="Georgia"/>
              <a:sym typeface="Georgia"/>
            </a:endParaRPr>
          </a:p>
          <a:p>
            <a:pPr indent="-319087" lvl="0" marL="457200" rtl="0" algn="l">
              <a:lnSpc>
                <a:spcPct val="120000"/>
              </a:lnSpc>
              <a:spcBef>
                <a:spcPts val="0"/>
              </a:spcBef>
              <a:spcAft>
                <a:spcPts val="0"/>
              </a:spcAft>
              <a:buClr>
                <a:srgbClr val="0000FF"/>
              </a:buClr>
              <a:buSzPts val="1425"/>
              <a:buFont typeface="Georgia"/>
              <a:buChar char="●"/>
            </a:pPr>
            <a:r>
              <a:rPr i="1" lang="de" sz="1425">
                <a:solidFill>
                  <a:srgbClr val="0000FF"/>
                </a:solidFill>
                <a:latin typeface="Georgia"/>
                <a:ea typeface="Georgia"/>
                <a:cs typeface="Georgia"/>
                <a:sym typeface="Georgia"/>
              </a:rPr>
              <a:t>po</a:t>
            </a:r>
            <a:r>
              <a:rPr lang="de" sz="1425">
                <a:solidFill>
                  <a:srgbClr val="0000FF"/>
                </a:solidFill>
                <a:latin typeface="Georgia"/>
                <a:ea typeface="Georgia"/>
                <a:cs typeface="Georgia"/>
                <a:sym typeface="Georgia"/>
              </a:rPr>
              <a:t> steht immer vor der verteilten Menge bzw. dem Zahlwort.</a:t>
            </a:r>
            <a:endParaRPr sz="1425">
              <a:solidFill>
                <a:srgbClr val="0000FF"/>
              </a:solidFill>
              <a:latin typeface="Georgia"/>
              <a:ea typeface="Georgia"/>
              <a:cs typeface="Georgia"/>
              <a:sym typeface="Georgia"/>
            </a:endParaRPr>
          </a:p>
          <a:p>
            <a:pPr indent="0" lvl="0" marL="457200" rtl="0" algn="l">
              <a:lnSpc>
                <a:spcPct val="120000"/>
              </a:lnSpc>
              <a:spcBef>
                <a:spcPts val="0"/>
              </a:spcBef>
              <a:spcAft>
                <a:spcPts val="0"/>
              </a:spcAft>
              <a:buNone/>
            </a:pPr>
            <a:r>
              <a:t/>
            </a:r>
            <a:endParaRPr sz="1425">
              <a:solidFill>
                <a:srgbClr val="0000FF"/>
              </a:solidFill>
              <a:latin typeface="Georgia"/>
              <a:ea typeface="Georgia"/>
              <a:cs typeface="Georgia"/>
              <a:sym typeface="Georgia"/>
            </a:endParaRPr>
          </a:p>
          <a:p>
            <a:pPr indent="0" lvl="0" marL="0" rtl="0" algn="l">
              <a:lnSpc>
                <a:spcPct val="120000"/>
              </a:lnSpc>
              <a:spcBef>
                <a:spcPts val="0"/>
              </a:spcBef>
              <a:spcAft>
                <a:spcPts val="0"/>
              </a:spcAft>
              <a:buNone/>
            </a:pPr>
            <a:r>
              <a:rPr lang="de" sz="1425">
                <a:solidFill>
                  <a:srgbClr val="0000FF"/>
                </a:solidFill>
                <a:latin typeface="Georgia"/>
                <a:ea typeface="Georgia"/>
                <a:cs typeface="Georgia"/>
                <a:sym typeface="Georgia"/>
              </a:rPr>
              <a:t>Daraus folgt, dass, wenn die </a:t>
            </a:r>
            <a:r>
              <a:rPr lang="de" sz="1425" u="sng">
                <a:solidFill>
                  <a:srgbClr val="0000FF"/>
                </a:solidFill>
                <a:latin typeface="Georgia"/>
                <a:ea typeface="Georgia"/>
                <a:cs typeface="Georgia"/>
                <a:sym typeface="Georgia"/>
              </a:rPr>
              <a:t>Zuteilung ein direktes Objekt ist</a:t>
            </a:r>
            <a:r>
              <a:rPr lang="de" sz="1425">
                <a:solidFill>
                  <a:srgbClr val="0000FF"/>
                </a:solidFill>
                <a:latin typeface="Georgia"/>
                <a:ea typeface="Georgia"/>
                <a:cs typeface="Georgia"/>
                <a:sym typeface="Georgia"/>
              </a:rPr>
              <a:t>, sie trotzdem keine n-Markierung erhält (</a:t>
            </a:r>
            <a:r>
              <a:rPr i="1" lang="de" sz="1425">
                <a:solidFill>
                  <a:srgbClr val="0000FF"/>
                </a:solidFill>
                <a:latin typeface="Georgia"/>
                <a:ea typeface="Georgia"/>
                <a:cs typeface="Georgia"/>
                <a:sym typeface="Georgia"/>
              </a:rPr>
              <a:t>po</a:t>
            </a:r>
            <a:r>
              <a:rPr lang="de" sz="1425">
                <a:solidFill>
                  <a:srgbClr val="0000FF"/>
                </a:solidFill>
                <a:latin typeface="Georgia"/>
                <a:ea typeface="Georgia"/>
                <a:cs typeface="Georgia"/>
                <a:sym typeface="Georgia"/>
              </a:rPr>
              <a:t> frisst die n-Markierung): </a:t>
            </a:r>
            <a:r>
              <a:rPr lang="de" sz="1425">
                <a:solidFill>
                  <a:srgbClr val="000000"/>
                </a:solidFill>
                <a:latin typeface="Georgia"/>
                <a:ea typeface="Georgia"/>
                <a:cs typeface="Georgia"/>
                <a:sym typeface="Georgia"/>
              </a:rPr>
              <a:t>Mi donis </a:t>
            </a:r>
            <a:r>
              <a:rPr lang="de" sz="1425" u="sng">
                <a:solidFill>
                  <a:srgbClr val="000000"/>
                </a:solidFill>
                <a:latin typeface="Georgia"/>
                <a:ea typeface="Georgia"/>
                <a:cs typeface="Georgia"/>
                <a:sym typeface="Georgia"/>
              </a:rPr>
              <a:t>po du pomoj</a:t>
            </a:r>
            <a:r>
              <a:rPr lang="de" sz="1425">
                <a:solidFill>
                  <a:srgbClr val="000000"/>
                </a:solidFill>
                <a:latin typeface="Georgia"/>
                <a:ea typeface="Georgia"/>
                <a:cs typeface="Georgia"/>
                <a:sym typeface="Georgia"/>
              </a:rPr>
              <a:t> al kvin infanoj.</a:t>
            </a:r>
            <a:r>
              <a:rPr lang="de" sz="1425">
                <a:solidFill>
                  <a:srgbClr val="0000FF"/>
                </a:solidFill>
                <a:latin typeface="Georgia"/>
                <a:ea typeface="Georgia"/>
                <a:cs typeface="Georgia"/>
                <a:sym typeface="Georgia"/>
              </a:rPr>
              <a:t> (Ich hatte zehn Äpfel und gab jedem der Kinder zwei Stück.). Es ist für Deutsche irritierend, weil wir gewohnheitsmäßig, aber falsch(!) »jedem der Kinder« mit »po infano (du pomojn)« übersetzen wollen. </a:t>
            </a:r>
            <a:r>
              <a:rPr i="1" lang="de" sz="1425">
                <a:solidFill>
                  <a:srgbClr val="0000FF"/>
                </a:solidFill>
                <a:latin typeface="Georgia"/>
                <a:ea typeface="Georgia"/>
                <a:cs typeface="Georgia"/>
                <a:sym typeface="Georgia"/>
              </a:rPr>
              <a:t>po</a:t>
            </a:r>
            <a:r>
              <a:rPr lang="de" sz="1425">
                <a:solidFill>
                  <a:srgbClr val="0000FF"/>
                </a:solidFill>
                <a:latin typeface="Georgia"/>
                <a:ea typeface="Georgia"/>
                <a:cs typeface="Georgia"/>
                <a:sym typeface="Georgia"/>
              </a:rPr>
              <a:t> gehört vor das Zahlwort (hier: </a:t>
            </a:r>
            <a:r>
              <a:rPr i="1" lang="de" sz="1425">
                <a:solidFill>
                  <a:srgbClr val="0000FF"/>
                </a:solidFill>
                <a:latin typeface="Georgia"/>
                <a:ea typeface="Georgia"/>
                <a:cs typeface="Georgia"/>
                <a:sym typeface="Georgia"/>
              </a:rPr>
              <a:t>du)</a:t>
            </a:r>
            <a:r>
              <a:rPr lang="de" sz="1425">
                <a:solidFill>
                  <a:srgbClr val="0000FF"/>
                </a:solidFill>
                <a:latin typeface="Georgia"/>
                <a:ea typeface="Georgia"/>
                <a:cs typeface="Georgia"/>
                <a:sym typeface="Georgia"/>
              </a:rPr>
              <a:t>.</a:t>
            </a:r>
            <a:endParaRPr sz="1425">
              <a:solidFill>
                <a:srgbClr val="0000FF"/>
              </a:solidFill>
              <a:latin typeface="Georgia"/>
              <a:ea typeface="Georgia"/>
              <a:cs typeface="Georgia"/>
              <a:sym typeface="Georgia"/>
            </a:endParaRPr>
          </a:p>
          <a:p>
            <a:pPr indent="0" lvl="0" marL="0" rtl="0" algn="l">
              <a:lnSpc>
                <a:spcPct val="120000"/>
              </a:lnSpc>
              <a:spcBef>
                <a:spcPts val="0"/>
              </a:spcBef>
              <a:spcAft>
                <a:spcPts val="0"/>
              </a:spcAft>
              <a:buNone/>
            </a:pPr>
            <a:r>
              <a:t/>
            </a:r>
            <a:endParaRPr sz="14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325"/>
          </a:p>
          <a:p>
            <a:pPr indent="0" lvl="0" marL="0" rtl="0" algn="l">
              <a:lnSpc>
                <a:spcPct val="120000"/>
              </a:lnSpc>
              <a:spcBef>
                <a:spcPts val="0"/>
              </a:spcBef>
              <a:spcAft>
                <a:spcPts val="0"/>
              </a:spcAft>
              <a:buSzPts val="275"/>
              <a:buNone/>
            </a:pPr>
            <a:r>
              <a:t/>
            </a:r>
            <a:endParaRPr sz="325"/>
          </a:p>
          <a:p>
            <a:pPr indent="360000" lvl="0" marL="0" rtl="0" algn="r">
              <a:lnSpc>
                <a:spcPct val="120000"/>
              </a:lnSpc>
              <a:spcBef>
                <a:spcPts val="0"/>
              </a:spcBef>
              <a:spcAft>
                <a:spcPts val="0"/>
              </a:spcAft>
              <a:buNone/>
            </a:pPr>
            <a:r>
              <a:rPr lang="de" sz="1425">
                <a:latin typeface="Georgia"/>
                <a:ea typeface="Georgia"/>
                <a:cs typeface="Georgia"/>
                <a:sym typeface="Georgia"/>
              </a:rPr>
              <a:t>(Fortsetzung auf der nächsten Folie)</a:t>
            </a:r>
            <a:endParaRPr sz="325"/>
          </a:p>
        </p:txBody>
      </p:sp>
      <p:sp>
        <p:nvSpPr>
          <p:cNvPr id="447" name="Google Shape;447;p6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63"/>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po</a:t>
            </a:r>
            <a:r>
              <a:rPr lang="de" sz="1525">
                <a:latin typeface="Georgia"/>
                <a:ea typeface="Georgia"/>
                <a:cs typeface="Georgia"/>
                <a:sym typeface="Georgia"/>
              </a:rPr>
              <a:t> (Fortsetzung)</a:t>
            </a:r>
            <a:endParaRPr sz="14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po dek metroj en sekundo (10 m/s) – veturi po 120 mejloj en horo / hore (120 Meilen je Stunde) – La  kongresanoj pagis po ducent eŭroj. (je zweihundert Euro) – Imperiestro Karl vojaĝis po tridek kilometroj en tago. (Kaiser Karl reiste dreißig Kilometer am Tag / jeden Tag.) – La aviadilo atingis rapidecon de po kvincent kilometroj hore (en ĉiu horo). (Geschwindigkeit von fünfhundert Kilometern je Stunde) – La gastoj trinkis vinon po du glasoj. / La gastoj trinkis po du glasoj da vino. (je zwei Gläser Wein. / Jeder der Gäste trank zwei Gläser Wein.) – La homoj enspezas po 860 dolaroj por persono. (Das Pro-Kopf-Einkommen beträgt 860 Dollar.) – Po du boteloj staris sur la tabloj. (Auf jedem Tisch standen zwei Flaschen Wein. / Es standen je zwei Flaschen Wein auf den Tischen.) –</a:t>
            </a:r>
            <a:endParaRPr sz="1525">
              <a:solidFill>
                <a:srgbClr val="0000FF"/>
              </a:solidFill>
              <a:latin typeface="Georgia"/>
              <a:ea typeface="Georgia"/>
              <a:cs typeface="Georgia"/>
              <a:sym typeface="Georgia"/>
            </a:endParaRPr>
          </a:p>
          <a:p>
            <a:pPr indent="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solidFill>
                <a:srgbClr val="0000FF"/>
              </a:solidFill>
            </a:endParaRPr>
          </a:p>
        </p:txBody>
      </p:sp>
      <p:sp>
        <p:nvSpPr>
          <p:cNvPr id="453" name="Google Shape;453;p6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64"/>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po</a:t>
            </a:r>
            <a:r>
              <a:rPr lang="de" sz="1525">
                <a:latin typeface="Georgia"/>
                <a:ea typeface="Georgia"/>
                <a:cs typeface="Georgia"/>
                <a:sym typeface="Georgia"/>
              </a:rPr>
              <a:t> (Fortsetzung)</a:t>
            </a:r>
            <a:endParaRPr sz="14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komercisto vendis ĉiun koltukon po naŭ eŭroj. (jedes Halstuch für neun Euro pro Stück) – La komercisto vendis la koltukojn po naŭ eŭroj. (die Halstücher für neun Euro pro Stück) – Prenu la medikamenton po dudek gutoj. (je zwanzig Tropfen des Medikaments. / von dem Medikament je zwanzig Tropfen).</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solidFill>
                <a:srgbClr val="0000FF"/>
              </a:solidFill>
            </a:endParaRPr>
          </a:p>
        </p:txBody>
      </p:sp>
      <p:sp>
        <p:nvSpPr>
          <p:cNvPr id="459" name="Google Shape;459;p6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65"/>
          <p:cNvSpPr/>
          <p:nvPr/>
        </p:nvSpPr>
        <p:spPr>
          <a:xfrm>
            <a:off x="872550" y="803675"/>
            <a:ext cx="7518300" cy="9645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65"/>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por</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für, auf, zu, an, zugunsten; im Austausch; zum Vorteil von; mit Rücksicht auf; zukünftige Zeitdauer; gibt einen Preis; definiert im Allgemeinen das Ziel oder die Bestimmung</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por ĉiu jaro (für jedes Jahr) – por la paco (für den Frieden) – por si mem (an und für sich, für sich selbst) – Li murmuris por si mem. (für sich selbst) – por matenmanĝo (zum Frühstück) – Ĉu vi jam aĉetis biletojn por la trajno? (für den Zug) – Li taŭgas por nenio, li estas sentaŭgulo. (für nichts) – Mi forvojaĝos por du tagoj. (für zwei Tage) – La ŝtofo kostas kvin markojn por ĉiu metro. (fünf Mark je Meter / das Meter). – Mi prenis la danĝeron por ŝerco. (Ich betrachtete die Gefahr als Scherz. / Ich nahm die Gefahr nicht ernst.) – Ĉu vi prenis min por mia frato? (Hast du mich für meinen Bruder gehalten? / … mit meinem Bruder verwechselt?) – </a:t>
            </a:r>
            <a:endParaRPr sz="1525">
              <a:solidFill>
                <a:srgbClr val="0000FF"/>
              </a:solidFill>
              <a:latin typeface="Georgia"/>
              <a:ea typeface="Georgia"/>
              <a:cs typeface="Georgia"/>
              <a:sym typeface="Georgia"/>
            </a:endParaRPr>
          </a:p>
          <a:p>
            <a:pPr indent="0" lvl="0" marL="0" rtl="0" algn="r">
              <a:lnSpc>
                <a:spcPct val="120000"/>
              </a:lnSpc>
              <a:spcBef>
                <a:spcPts val="0"/>
              </a:spcBef>
              <a:spcAft>
                <a:spcPts val="0"/>
              </a:spcAft>
              <a:buSzPts val="275"/>
              <a:buNone/>
            </a:pPr>
            <a:r>
              <a:rPr lang="de" sz="1425">
                <a:latin typeface="Georgia"/>
                <a:ea typeface="Georgia"/>
                <a:cs typeface="Georgia"/>
                <a:sym typeface="Georgia"/>
              </a:rPr>
              <a:t>(Fortsetzung auf der nächsten Folie)</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466" name="Google Shape;466;p6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66"/>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por</a:t>
            </a:r>
            <a:r>
              <a:rPr lang="de" sz="1525">
                <a:latin typeface="Georgia"/>
                <a:ea typeface="Georgia"/>
                <a:cs typeface="Georgia"/>
                <a:sym typeface="Georgia"/>
              </a:rPr>
              <a:t> (Fortsetzung)</a:t>
            </a:r>
            <a:endParaRPr sz="14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donos al vi la landon por eterna posedaĵo. (als ewigen Besitz) – Por kio vi bezonas ĝin? (Wozu brauchen Sie es?) – Por kiom da tagoj vi bezonas la aŭton? (für wie lange / für wie viel Tage) – Mi bezonas la aŭton por tri tagoj. (für drei Tage) – Tio estas malutila por mi. (schädlich, schlecht für mich) – La maŝino taŭgas por miaj celoj. (taugt für meine Zwecke, ist geeignet für mich) – Ni kunlaboras por la estonteco de Esperanto. (an der Zukunft des Esperanto mitarbeiten). – Mi aĉetis kafon por dek eŭroj. (für zehn Euro) – Mia avo interŝanĝis urban domon por (kontraŭ) sia bieno. (Mein Großvater tauschte ein Stadthaus für sein Bauernhof. </a:t>
            </a:r>
            <a:r>
              <a:rPr i="1" lang="de" sz="1525">
                <a:solidFill>
                  <a:srgbClr val="0000FF"/>
                </a:solidFill>
                <a:latin typeface="Georgia"/>
                <a:ea typeface="Georgia"/>
                <a:cs typeface="Georgia"/>
                <a:sym typeface="Georgia"/>
              </a:rPr>
              <a:t>por</a:t>
            </a:r>
            <a:r>
              <a:rPr lang="de" sz="1525">
                <a:solidFill>
                  <a:srgbClr val="0000FF"/>
                </a:solidFill>
                <a:latin typeface="Georgia"/>
                <a:ea typeface="Georgia"/>
                <a:cs typeface="Georgia"/>
                <a:sym typeface="Georgia"/>
              </a:rPr>
              <a:t> definiert den Preis, also er gibt den Hof als Preis für das Haus.)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solidFill>
                <a:srgbClr val="0000FF"/>
              </a:solidFill>
            </a:endParaRPr>
          </a:p>
        </p:txBody>
      </p:sp>
      <p:sp>
        <p:nvSpPr>
          <p:cNvPr id="472" name="Google Shape;472;p6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67"/>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67"/>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post</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nach (zeitlich), hinter (räumlich oft </a:t>
            </a:r>
            <a:r>
              <a:rPr i="1" lang="de" sz="1525">
                <a:latin typeface="Georgia"/>
                <a:ea typeface="Georgia"/>
                <a:cs typeface="Georgia"/>
                <a:sym typeface="Georgia"/>
              </a:rPr>
              <a:t>malantaŭ</a:t>
            </a:r>
            <a:r>
              <a:rPr lang="de" sz="1525">
                <a:latin typeface="Georgia"/>
                <a:ea typeface="Georgia"/>
                <a:cs typeface="Georgia"/>
                <a:sym typeface="Georgia"/>
              </a:rPr>
              <a:t>), untergeordnet, nächst</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iom post iom (nach und nach) – paŝon post paŝo (Schritt für Schritt) –  el post la kurteno (hinter dem Vorhang hervor) – Post unu semajno li resaniĝis. (nach einer Woche) – Mi sendis admonon post admono al vi. (Mahnung auf Mahnung ) – Venu post la tria horo! (nach drei Uhr) – Post ricevo de la kontanta sumo mi transdonos la varon. (nach Empfang des Barbetrags) – Li revenis post longa foresto. (nach langer Abwesenheit) – Mi havas la plej altan rangon post Vi. (nach Ihnen der Ranghöchste).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post</a:t>
            </a:r>
            <a:r>
              <a:rPr lang="de" sz="1525">
                <a:solidFill>
                  <a:srgbClr val="A61C00"/>
                </a:solidFill>
                <a:latin typeface="Georgia"/>
                <a:ea typeface="Georgia"/>
                <a:cs typeface="Georgia"/>
                <a:sym typeface="Georgia"/>
              </a:rPr>
              <a:t> kenn­zeichnet die n-Mar­kie­rung das Ziel einer Be­we­gung (Wohin?).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Iru post min! (Tritt hinter mich!)</a:t>
            </a:r>
            <a:endParaRPr sz="1525">
              <a:solidFill>
                <a:srgbClr val="0000FF"/>
              </a:solidFill>
              <a:latin typeface="Georgia"/>
              <a:ea typeface="Georgia"/>
              <a:cs typeface="Georgia"/>
              <a:sym typeface="Georgia"/>
            </a:endParaRPr>
          </a:p>
        </p:txBody>
      </p:sp>
      <p:sp>
        <p:nvSpPr>
          <p:cNvPr id="479" name="Google Shape;479;p6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68"/>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68"/>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preter </a:t>
            </a:r>
            <a:r>
              <a:rPr lang="de" sz="1525">
                <a:latin typeface="Georgia"/>
                <a:ea typeface="Georgia"/>
                <a:cs typeface="Georgia"/>
                <a:sym typeface="Georgia"/>
              </a:rPr>
              <a:t>– </a:t>
            </a:r>
            <a:r>
              <a:rPr lang="de" sz="1525">
                <a:latin typeface="Georgia"/>
                <a:ea typeface="Georgia"/>
                <a:cs typeface="Georgia"/>
                <a:sym typeface="Georgia"/>
              </a:rPr>
              <a:t>vorüber, vorbei</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Li paŝis preter mi sen saluto. (an mir vorbei) – Ni jam pasis preter München. (an München vorbei) – Estis bela promenado preter herbejoj kaj arbaroj.  (vorüber an Wiesen und Wäldern)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Einige Autoren benutzen n</a:t>
            </a:r>
            <a:r>
              <a:rPr lang="de" sz="1525">
                <a:solidFill>
                  <a:srgbClr val="A61C00"/>
                </a:solidFill>
                <a:latin typeface="Georgia"/>
                <a:ea typeface="Georgia"/>
                <a:cs typeface="Georgia"/>
                <a:sym typeface="Georgia"/>
              </a:rPr>
              <a:t>ach </a:t>
            </a:r>
            <a:r>
              <a:rPr i="1" lang="de" sz="1525">
                <a:solidFill>
                  <a:srgbClr val="A61C00"/>
                </a:solidFill>
                <a:latin typeface="Georgia"/>
                <a:ea typeface="Georgia"/>
                <a:cs typeface="Georgia"/>
                <a:sym typeface="Georgia"/>
              </a:rPr>
              <a:t>preter</a:t>
            </a:r>
            <a:r>
              <a:rPr lang="de" sz="1525">
                <a:solidFill>
                  <a:srgbClr val="A61C00"/>
                </a:solidFill>
                <a:latin typeface="Georgia"/>
                <a:ea typeface="Georgia"/>
                <a:cs typeface="Georgia"/>
                <a:sym typeface="Georgia"/>
              </a:rPr>
              <a:t> die n-Mar­kie­rung (Wohin?). Allerdings fehlen in der Literatur einleuchtende(!), wiederkehrende Beispiele.</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Vi pafis preter la arbon! (am Baum vorbei).</a:t>
            </a:r>
            <a:endParaRPr sz="1525">
              <a:solidFill>
                <a:srgbClr val="0000FF"/>
              </a:solidFill>
              <a:latin typeface="Georgia"/>
              <a:ea typeface="Georgia"/>
              <a:cs typeface="Georgia"/>
              <a:sym typeface="Georgia"/>
            </a:endParaRPr>
          </a:p>
        </p:txBody>
      </p:sp>
      <p:sp>
        <p:nvSpPr>
          <p:cNvPr id="486" name="Google Shape;486;p6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6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492" name="Google Shape;492;p69"/>
          <p:cNvPicPr preferRelativeResize="0"/>
          <p:nvPr/>
        </p:nvPicPr>
        <p:blipFill>
          <a:blip r:embed="rId3">
            <a:alphaModFix/>
          </a:blip>
          <a:stretch>
            <a:fillRect/>
          </a:stretch>
        </p:blipFill>
        <p:spPr>
          <a:xfrm>
            <a:off x="1971675" y="842950"/>
            <a:ext cx="5200650" cy="34575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4">
                                  <p:stCondLst>
                                    <p:cond delay="0"/>
                                  </p:stCondLst>
                                  <p:childTnLst>
                                    <p:set>
                                      <p:cBhvr>
                                        <p:cTn dur="1" fill="hold">
                                          <p:stCondLst>
                                            <p:cond delay="0"/>
                                          </p:stCondLst>
                                        </p:cTn>
                                        <p:tgtEl>
                                          <p:spTgt spid="492"/>
                                        </p:tgtEl>
                                        <p:attrNameLst>
                                          <p:attrName>style.visibility</p:attrName>
                                        </p:attrNameLst>
                                      </p:cBhvr>
                                      <p:to>
                                        <p:strVal val="visible"/>
                                      </p:to>
                                    </p:set>
                                    <p:anim calcmode="lin" valueType="num">
                                      <p:cBhvr additive="base">
                                        <p:cTn dur="1000"/>
                                        <p:tgtEl>
                                          <p:spTgt spid="49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70"/>
          <p:cNvSpPr/>
          <p:nvPr/>
        </p:nvSpPr>
        <p:spPr>
          <a:xfrm>
            <a:off x="857250" y="780700"/>
            <a:ext cx="7533600" cy="12705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70"/>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pri</a:t>
            </a:r>
            <a:r>
              <a:rPr lang="de" sz="1525">
                <a:latin typeface="Georgia"/>
                <a:ea typeface="Georgia"/>
                <a:cs typeface="Georgia"/>
                <a:sym typeface="Georgia"/>
              </a:rPr>
              <a:t> – </a:t>
            </a:r>
            <a:r>
              <a:rPr lang="de" sz="1525">
                <a:latin typeface="Georgia"/>
                <a:ea typeface="Georgia"/>
                <a:cs typeface="Georgia"/>
                <a:sym typeface="Georgia"/>
              </a:rPr>
              <a:t>betreffs, hinsichtlich, über (ein Thema, im übertragenen Sinn), von, in Betreff, hinsichtlich, in Bezug auf. </a:t>
            </a:r>
            <a:r>
              <a:rPr i="1" lang="de" sz="1525">
                <a:latin typeface="Georgia"/>
                <a:ea typeface="Georgia"/>
                <a:cs typeface="Georgia"/>
                <a:sym typeface="Georgia"/>
              </a:rPr>
              <a:t>pri</a:t>
            </a:r>
            <a:r>
              <a:rPr lang="de" sz="1525">
                <a:latin typeface="Georgia"/>
                <a:ea typeface="Georgia"/>
                <a:cs typeface="Georgia"/>
                <a:sym typeface="Georgia"/>
              </a:rPr>
              <a:t> steht statt »an, über, auf, um« usw. nach Wörtern des Denkens, Redens und der Gemütsbewegungen: (nach)denken, sagen, beraten, sich freuen = (pri)pensi, diri, interkonsiliĝi, ĝoji.</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»über« im räumlichen Sinn von »die Lage in der Höhe« wird mit </a:t>
            </a:r>
            <a:r>
              <a:rPr i="1" lang="de" sz="1525">
                <a:solidFill>
                  <a:srgbClr val="A61C00"/>
                </a:solidFill>
                <a:latin typeface="Georgia"/>
                <a:ea typeface="Georgia"/>
                <a:cs typeface="Georgia"/>
                <a:sym typeface="Georgia"/>
              </a:rPr>
              <a:t>super </a:t>
            </a:r>
            <a:r>
              <a:rPr lang="de" sz="1525">
                <a:solidFill>
                  <a:srgbClr val="A61C00"/>
                </a:solidFill>
                <a:latin typeface="Georgia"/>
                <a:ea typeface="Georgia"/>
                <a:cs typeface="Georgia"/>
                <a:sym typeface="Georgia"/>
              </a:rPr>
              <a:t>übersetzt.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Pri kiu vi diskutas? (Über wen …) – Pri kio vi diskutas? (Worüber, über was …) – Li skribis artikolon pri Espe­ranto. (über Espe­ranto) – Ŝi skribas libron pri la mondkomerco pri lano (ein Buch über den Welthandel in Wolle) – Temas pri la naĝejo. (Es geht um das Schwimmbad.) – Karl verkas krimromanon pri murdo. (über Mord) – La akuzito estas kulpa pri ĉi tiu afero (schuldig in dieser Sache) – Li nun pensas pri sia sorto. (über sein Schicksal) – Ni ĝojas pri la bona vetero. (über das  gute Wetter) </a:t>
            </a:r>
            <a:endParaRPr sz="1525">
              <a:solidFill>
                <a:srgbClr val="0000FF"/>
              </a:solidFill>
              <a:latin typeface="Georgia"/>
              <a:ea typeface="Georgia"/>
              <a:cs typeface="Georgia"/>
              <a:sym typeface="Georgia"/>
            </a:endParaRPr>
          </a:p>
        </p:txBody>
      </p:sp>
      <p:sp>
        <p:nvSpPr>
          <p:cNvPr id="499" name="Google Shape;499;p7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71"/>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71"/>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pro </a:t>
            </a:r>
            <a:r>
              <a:rPr lang="de" sz="1525">
                <a:latin typeface="Georgia"/>
                <a:ea typeface="Georgia"/>
                <a:cs typeface="Georgia"/>
                <a:sym typeface="Georgia"/>
              </a:rPr>
              <a:t>– </a:t>
            </a:r>
            <a:r>
              <a:rPr lang="de" sz="1525">
                <a:latin typeface="Georgia"/>
                <a:ea typeface="Georgia"/>
                <a:cs typeface="Georgia"/>
                <a:sym typeface="Georgia"/>
              </a:rPr>
              <a:t>wegen, in Folge von, um, definiert allgemein den Grund der Handlung</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pro honoro (ehrenhalber) – pro ĵaluzo (aus Eifersucht) – pro provo (zur Probe) – pro provo (zur Probe) – Ŝi estis pala pro teruro. (vor Schrecken) – Pro manko de tempo mi ne povis veni. (aus Zeitmangel) – Pro pluvo mi ne venis. (wegen des Regens) – Avino tre ĝojis pri la bondeziroj pro sia naskiĝtago (über die Glückwünsche zu ihrem Geburtstag).</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Pri / pro: Man beachte, ob der Sinn mehr auf ein »betreffs« (</a:t>
            </a:r>
            <a:r>
              <a:rPr i="1" lang="de" sz="1525">
                <a:solidFill>
                  <a:srgbClr val="A61C00"/>
                </a:solidFill>
                <a:latin typeface="Georgia"/>
                <a:ea typeface="Georgia"/>
                <a:cs typeface="Georgia"/>
                <a:sym typeface="Georgia"/>
              </a:rPr>
              <a:t>pri</a:t>
            </a:r>
            <a:r>
              <a:rPr lang="de" sz="1525">
                <a:solidFill>
                  <a:srgbClr val="A61C00"/>
                </a:solidFill>
                <a:latin typeface="Georgia"/>
                <a:ea typeface="Georgia"/>
                <a:cs typeface="Georgia"/>
                <a:sym typeface="Georgia"/>
              </a:rPr>
              <a:t>) oder ein »wegen« (</a:t>
            </a:r>
            <a:r>
              <a:rPr i="1" lang="de" sz="1525">
                <a:solidFill>
                  <a:srgbClr val="A61C00"/>
                </a:solidFill>
                <a:latin typeface="Georgia"/>
                <a:ea typeface="Georgia"/>
                <a:cs typeface="Georgia"/>
                <a:sym typeface="Georgia"/>
              </a:rPr>
              <a:t>pro</a:t>
            </a:r>
            <a:r>
              <a:rPr lang="de" sz="1525">
                <a:solidFill>
                  <a:srgbClr val="A61C00"/>
                </a:solidFill>
                <a:latin typeface="Georgia"/>
                <a:ea typeface="Georgia"/>
                <a:cs typeface="Georgia"/>
                <a:sym typeface="Georgia"/>
              </a:rPr>
              <a:t>) geht.</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506" name="Google Shape;506;p7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8"/>
          <p:cNvSpPr txBox="1"/>
          <p:nvPr>
            <p:ph idx="1" type="body"/>
          </p:nvPr>
        </p:nvSpPr>
        <p:spPr>
          <a:xfrm>
            <a:off x="819150" y="688850"/>
            <a:ext cx="7505700" cy="4055700"/>
          </a:xfrm>
          <a:prstGeom prst="rect">
            <a:avLst/>
          </a:prstGeom>
        </p:spPr>
        <p:txBody>
          <a:bodyPr anchorCtr="0" anchor="t" bIns="91425" lIns="91425" spcFirstLastPara="1" rIns="91425" wrap="square" tIns="91425">
            <a:sp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anstataŭ</a:t>
            </a:r>
            <a:r>
              <a:rPr lang="de" sz="1525">
                <a:latin typeface="Georgia"/>
                <a:ea typeface="Georgia"/>
                <a:cs typeface="Georgia"/>
                <a:sym typeface="Georgia"/>
              </a:rPr>
              <a:t> (Fortsetzung)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A61C00"/>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AutoNum type="arabicPeriod"/>
            </a:pPr>
            <a:r>
              <a:rPr lang="de" sz="1525">
                <a:solidFill>
                  <a:srgbClr val="0000FF"/>
                </a:solidFill>
                <a:latin typeface="Georgia"/>
                <a:ea typeface="Georgia"/>
                <a:cs typeface="Georgia"/>
                <a:sym typeface="Georgia"/>
              </a:rPr>
              <a:t>Petro batis Paŭlon anstataŭ Vilhelmo. (Also: Wilhelm sollte geschlagen werden, und Paul bekommt es ab.)</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AutoNum type="arabicPeriod"/>
            </a:pPr>
            <a:r>
              <a:rPr lang="de" sz="1525">
                <a:solidFill>
                  <a:srgbClr val="0000FF"/>
                </a:solidFill>
                <a:latin typeface="Georgia"/>
                <a:ea typeface="Georgia"/>
                <a:cs typeface="Georgia"/>
                <a:sym typeface="Georgia"/>
              </a:rPr>
              <a:t>Petro anstataŭ Vilhelmo batis Paŭlon. (Also: Wilhelm sollte schlagen, und jetzt führt Peter die schlimme Tat aus.)</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AutoNum type="arabicPeriod"/>
            </a:pPr>
            <a:r>
              <a:rPr lang="de" sz="1525">
                <a:solidFill>
                  <a:srgbClr val="0000FF"/>
                </a:solidFill>
                <a:latin typeface="Georgia"/>
                <a:ea typeface="Georgia"/>
                <a:cs typeface="Georgia"/>
                <a:sym typeface="Georgia"/>
              </a:rPr>
              <a:t>Petro batis Paŭlon anstataŭ bati Vilhelmon. (Richtiger Gebrauch, aber hier stellt »anstataŭ« eine Konjunktion dar!)</a:t>
            </a:r>
            <a:endParaRPr sz="1525">
              <a:solidFill>
                <a:srgbClr val="0000FF"/>
              </a:solidFill>
              <a:latin typeface="Georgia"/>
              <a:ea typeface="Georgia"/>
              <a:cs typeface="Georgia"/>
              <a:sym typeface="Georgia"/>
            </a:endParaRPr>
          </a:p>
          <a:p>
            <a:pPr indent="-325437" lvl="0" marL="457200" rtl="0" algn="l">
              <a:lnSpc>
                <a:spcPct val="120000"/>
              </a:lnSpc>
              <a:spcBef>
                <a:spcPts val="0"/>
              </a:spcBef>
              <a:spcAft>
                <a:spcPts val="0"/>
              </a:spcAft>
              <a:buClr>
                <a:srgbClr val="0000FF"/>
              </a:buClr>
              <a:buSzPts val="1525"/>
              <a:buFont typeface="Georgia"/>
              <a:buAutoNum type="arabicPeriod"/>
            </a:pPr>
            <a:r>
              <a:rPr lang="de" sz="1525">
                <a:solidFill>
                  <a:srgbClr val="0000FF"/>
                </a:solidFill>
                <a:latin typeface="Georgia"/>
                <a:ea typeface="Georgia"/>
                <a:cs typeface="Georgia"/>
                <a:sym typeface="Georgia"/>
              </a:rPr>
              <a:t>Petro batis Paŭlon anstataŭ Vilhelmon. = A</a:t>
            </a:r>
            <a:r>
              <a:rPr lang="de" sz="1525">
                <a:solidFill>
                  <a:srgbClr val="0000FF"/>
                </a:solidFill>
                <a:latin typeface="Georgia"/>
                <a:ea typeface="Georgia"/>
                <a:cs typeface="Georgia"/>
                <a:sym typeface="Georgia"/>
              </a:rPr>
              <a:t>nstataŭ Vilhelmon Petro batis Paŭlon. </a:t>
            </a:r>
            <a:r>
              <a:rPr lang="de" sz="1525">
                <a:solidFill>
                  <a:srgbClr val="0000FF"/>
                </a:solidFill>
                <a:latin typeface="Georgia"/>
                <a:ea typeface="Georgia"/>
                <a:cs typeface="Georgia"/>
                <a:sym typeface="Georgia"/>
              </a:rPr>
              <a:t>(Regelwidrig, nicht empfehlenswert. In einem privaten Gespräch sorgt diese Form für Klarheit und einfache Verständlichkeit.)</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None/>
            </a:pPr>
            <a:r>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61" name="Google Shape;161;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0" name="Shape 510"/>
        <p:cNvGrpSpPr/>
        <p:nvPr/>
      </p:nvGrpSpPr>
      <p:grpSpPr>
        <a:xfrm>
          <a:off x="0" y="0"/>
          <a:ext cx="0" cy="0"/>
          <a:chOff x="0" y="0"/>
          <a:chExt cx="0" cy="0"/>
        </a:xfrm>
      </p:grpSpPr>
      <p:sp>
        <p:nvSpPr>
          <p:cNvPr id="511" name="Google Shape;511;p72"/>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72"/>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sen</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ohne</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sen tio (ohnehin) – Li estis sen spiro.  (außer Atem, atemlos) – Ne ekzistas regulo sen escepto. (ohne Ausnahme) – Ĉi-jare ni vojaĝas sen infanoj. (ohne Kinder) – Sen via helpo mia laboro havos tiun rezulton. (ohne deine Hilfe) – Li estas homo sen honoro kaj konscienco. (ohne Ehre und Gewissen).</a:t>
            </a:r>
            <a:endParaRPr sz="1525">
              <a:solidFill>
                <a:srgbClr val="0000FF"/>
              </a:solidFill>
              <a:latin typeface="Georgia"/>
              <a:ea typeface="Georgia"/>
              <a:cs typeface="Georgia"/>
              <a:sym typeface="Georgia"/>
            </a:endParaRPr>
          </a:p>
        </p:txBody>
      </p:sp>
      <p:sp>
        <p:nvSpPr>
          <p:cNvPr id="513" name="Google Shape;513;p7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73"/>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73"/>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sub</a:t>
            </a:r>
            <a:r>
              <a:rPr lang="de" sz="1525">
                <a:latin typeface="Georgia"/>
                <a:ea typeface="Georgia"/>
                <a:cs typeface="Georgia"/>
                <a:sym typeface="Georgia"/>
              </a:rPr>
              <a:t> – </a:t>
            </a:r>
            <a:r>
              <a:rPr lang="de" sz="1525">
                <a:latin typeface="Georgia"/>
                <a:ea typeface="Georgia"/>
                <a:cs typeface="Georgia"/>
                <a:sym typeface="Georgia"/>
              </a:rPr>
              <a:t>unter, unterhalb von (räumlich und im übertragenen Sinn zum Beispiel eines An­scheins oder einer Ab­hängig­keit)</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trovis la libron sub la tablo. (unter dem Tisch) – Li tenis la librojn sub la brako. (unter dem Arm) – Tiu kompanio estas sub mia ordono. (unter meinem Befehl) – La familio dormis sub libera ĉielo. (unter freiem Himmel) – Oni prezentu min sub mia plumnono. (unter meinem Autorennamen) – Ni aranĝis la kunvenon sub tiu kondiĉo. (unter dieser Bedingung)</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sub</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El sub la sofo la muso kuris sub la liton. (von unter dem Sofa … unter das Bett).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520" name="Google Shape;520;p7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sp>
        <p:nvSpPr>
          <p:cNvPr id="525" name="Google Shape;525;p7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26" name="Google Shape;526;p74"/>
          <p:cNvPicPr preferRelativeResize="0"/>
          <p:nvPr/>
        </p:nvPicPr>
        <p:blipFill>
          <a:blip r:embed="rId3">
            <a:alphaModFix/>
          </a:blip>
          <a:stretch>
            <a:fillRect/>
          </a:stretch>
        </p:blipFill>
        <p:spPr>
          <a:xfrm>
            <a:off x="1952625" y="642938"/>
            <a:ext cx="5238750" cy="3857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526"/>
                                        </p:tgtEl>
                                        <p:attrNameLst>
                                          <p:attrName>style.visibility</p:attrName>
                                        </p:attrNameLst>
                                      </p:cBhvr>
                                      <p:to>
                                        <p:strVal val="visible"/>
                                      </p:to>
                                    </p:set>
                                    <p:anim calcmode="lin" valueType="num">
                                      <p:cBhvr additive="base">
                                        <p:cTn dur="1000"/>
                                        <p:tgtEl>
                                          <p:spTgt spid="52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75"/>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75"/>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super</a:t>
            </a:r>
            <a:r>
              <a:rPr lang="de" sz="1525">
                <a:latin typeface="Georgia"/>
                <a:ea typeface="Georgia"/>
                <a:cs typeface="Georgia"/>
                <a:sym typeface="Georgia"/>
              </a:rPr>
              <a:t> – </a:t>
            </a:r>
            <a:r>
              <a:rPr lang="de" sz="1525">
                <a:latin typeface="Georgia"/>
                <a:ea typeface="Georgia"/>
                <a:cs typeface="Georgia"/>
                <a:sym typeface="Georgia"/>
              </a:rPr>
              <a:t>über (räumlich), oberhalb von, an (einer Arbeit sitzen, sich beschäftigen mit), übergeordnet</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»über« im übertragenen Sinn von »Betreff, Bezug, Thema« wird mit </a:t>
            </a:r>
            <a:r>
              <a:rPr i="1" lang="de" sz="1525">
                <a:solidFill>
                  <a:srgbClr val="A61C00"/>
                </a:solidFill>
                <a:latin typeface="Georgia"/>
                <a:ea typeface="Georgia"/>
                <a:cs typeface="Georgia"/>
                <a:sym typeface="Georgia"/>
              </a:rPr>
              <a:t>pri </a:t>
            </a:r>
            <a:r>
              <a:rPr lang="de" sz="1525">
                <a:solidFill>
                  <a:srgbClr val="A61C00"/>
                </a:solidFill>
                <a:latin typeface="Georgia"/>
                <a:ea typeface="Georgia"/>
                <a:cs typeface="Georgia"/>
                <a:sym typeface="Georgia"/>
              </a:rPr>
              <a:t>übersetzt.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Super la sofo pendas lampo. (über dem Sofa)</a:t>
            </a:r>
            <a:r>
              <a:rPr lang="de" sz="1525">
                <a:solidFill>
                  <a:srgbClr val="0000FF"/>
                </a:solidFill>
                <a:latin typeface="Georgia"/>
                <a:ea typeface="Georgia"/>
                <a:cs typeface="Georgia"/>
                <a:sym typeface="Georgia"/>
              </a:rPr>
              <a:t> – Li sidas super grava laboro. (über wichtige Ar­beit, an wichtiger Arbeit) – Li ĉiam superis la aliajn. (Er war den anderen im Können immer voraus.) – Lia okulo vagadis super la bela ĉirkaŭaĵo. (über die schöne Umgebung) – La termometro montras dek gradojn super nulo. (zehn Grad über Null)</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super</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 pendigis la lampon super la tablon. (über den Tisch) – Ŝi kliniĝis super sian edzon. (über ihren Ehemann).</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533" name="Google Shape;533;p7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7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39" name="Google Shape;539;p76"/>
          <p:cNvPicPr preferRelativeResize="0"/>
          <p:nvPr/>
        </p:nvPicPr>
        <p:blipFill>
          <a:blip r:embed="rId3">
            <a:alphaModFix/>
          </a:blip>
          <a:stretch>
            <a:fillRect/>
          </a:stretch>
        </p:blipFill>
        <p:spPr>
          <a:xfrm>
            <a:off x="2601675" y="663163"/>
            <a:ext cx="4038600" cy="3705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539"/>
                                        </p:tgtEl>
                                        <p:attrNameLst>
                                          <p:attrName>style.visibility</p:attrName>
                                        </p:attrNameLst>
                                      </p:cBhvr>
                                      <p:to>
                                        <p:strVal val="visible"/>
                                      </p:to>
                                    </p:set>
                                    <p:anim calcmode="lin" valueType="num">
                                      <p:cBhvr additive="base">
                                        <p:cTn dur="1000"/>
                                        <p:tgtEl>
                                          <p:spTgt spid="53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77"/>
          <p:cNvSpPr/>
          <p:nvPr/>
        </p:nvSpPr>
        <p:spPr>
          <a:xfrm>
            <a:off x="857250" y="780700"/>
            <a:ext cx="7533600" cy="71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77"/>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sur</a:t>
            </a:r>
            <a:r>
              <a:rPr lang="de" sz="1525">
                <a:latin typeface="Georgia"/>
                <a:ea typeface="Georgia"/>
                <a:cs typeface="Georgia"/>
                <a:sym typeface="Georgia"/>
              </a:rPr>
              <a:t> – </a:t>
            </a:r>
            <a:r>
              <a:rPr lang="de" sz="1525">
                <a:latin typeface="Georgia"/>
                <a:ea typeface="Georgia"/>
                <a:cs typeface="Georgia"/>
                <a:sym typeface="Georgia"/>
              </a:rPr>
              <a:t>auf (Oberfläche), an (Berührung), allgemein eine Position oder mit n-Form eine Richtung, eine Wirkung oder ein Einfluss</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sur la alia flanko (auf der anderen Seite) – sur la ĉielo (am Himmel) – sur maro kaj tero (zu Wasser und zu Lande) – Sur la arbo sidas birdo. (auf dem Baum) – Neĝo kuŝas sur la kampoj. (auf den Feldern) – Sur la muro pendas bildo. (an der Wand) – Ĉiuj gastoj jam sidis sur siajn seĝojn. (auf ihren Stühlen / Plätzen) – Sur lia vizaĝo aperis ĝoja rideto. (auf seinem Gesicht)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sur</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Mia patro metis la manĝilaron (forkojn, kulerojn kaj tranĉilojn) sur la tablon. (auf den Tisch.) – Ni rigardis malsupren sur la kampojn. (auf die Felder) – Mi prenos la respondecon sur min. (auf mich).</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546" name="Google Shape;546;p7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0" name="Shape 550"/>
        <p:cNvGrpSpPr/>
        <p:nvPr/>
      </p:nvGrpSpPr>
      <p:grpSpPr>
        <a:xfrm>
          <a:off x="0" y="0"/>
          <a:ext cx="0" cy="0"/>
          <a:chOff x="0" y="0"/>
          <a:chExt cx="0" cy="0"/>
        </a:xfrm>
      </p:grpSpPr>
      <p:sp>
        <p:nvSpPr>
          <p:cNvPr id="551" name="Google Shape;551;p7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52" name="Google Shape;552;p78"/>
          <p:cNvPicPr preferRelativeResize="0"/>
          <p:nvPr/>
        </p:nvPicPr>
        <p:blipFill>
          <a:blip r:embed="rId3">
            <a:alphaModFix/>
          </a:blip>
          <a:stretch>
            <a:fillRect/>
          </a:stretch>
        </p:blipFill>
        <p:spPr>
          <a:xfrm>
            <a:off x="1980625" y="642925"/>
            <a:ext cx="5238750" cy="3857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552"/>
                                        </p:tgtEl>
                                        <p:attrNameLst>
                                          <p:attrName>style.visibility</p:attrName>
                                        </p:attrNameLst>
                                      </p:cBhvr>
                                      <p:to>
                                        <p:strVal val="visible"/>
                                      </p:to>
                                    </p:set>
                                    <p:anim calcmode="lin" valueType="num">
                                      <p:cBhvr additive="base">
                                        <p:cTn dur="1000"/>
                                        <p:tgtEl>
                                          <p:spTgt spid="55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79"/>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79"/>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tra</a:t>
            </a:r>
            <a:r>
              <a:rPr lang="de" sz="2400">
                <a:solidFill>
                  <a:schemeClr val="lt1"/>
                </a:solidFill>
                <a:latin typeface="Georgia"/>
                <a:ea typeface="Georgia"/>
                <a:cs typeface="Georgia"/>
                <a:sym typeface="Georgia"/>
              </a:rPr>
              <a:t> </a:t>
            </a:r>
            <a:r>
              <a:rPr lang="de" sz="1525">
                <a:latin typeface="Georgia"/>
                <a:ea typeface="Georgia"/>
                <a:cs typeface="Georgia"/>
                <a:sym typeface="Georgia"/>
              </a:rPr>
              <a:t>– </a:t>
            </a:r>
            <a:r>
              <a:rPr lang="de" sz="1525">
                <a:latin typeface="Georgia"/>
                <a:ea typeface="Georgia"/>
                <a:cs typeface="Georgia"/>
                <a:sym typeface="Georgia"/>
              </a:rPr>
              <a:t>durch etwas hindurch (auch zeitlich gebraucht gleichbedeutend mit </a:t>
            </a:r>
            <a:r>
              <a:rPr i="1" lang="de" sz="1525">
                <a:latin typeface="Georgia"/>
                <a:ea typeface="Georgia"/>
                <a:cs typeface="Georgia"/>
                <a:sym typeface="Georgia"/>
              </a:rPr>
              <a:t>dum</a:t>
            </a:r>
            <a:r>
              <a:rPr lang="de" sz="1525">
                <a:latin typeface="Georgia"/>
                <a:ea typeface="Georgia"/>
                <a:cs typeface="Georgia"/>
                <a:sym typeface="Georgia"/>
              </a:rPr>
              <a:t>)</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Ni veturas tra la urbo. (durch die Stadt) – La vento blovas tra la pordo. (durch die Tür) – Tra la fenestro la vaporo iras sur la korton. (durch das Fenster … auf den Hof hinaus) – La hundo bojas tra la tuta nokto. (während der ganzen Nacht)</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tra</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Irante tra la urbon, mi volas atingi lokon ekstere de la urbo. (Wenn ich durch die Stadt hindurch gehe, möchte ich einen Ort außerhalb der Stadt erreichen.)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559" name="Google Shape;559;p7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8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65" name="Google Shape;565;p80"/>
          <p:cNvPicPr preferRelativeResize="0"/>
          <p:nvPr/>
        </p:nvPicPr>
        <p:blipFill>
          <a:blip r:embed="rId3">
            <a:alphaModFix/>
          </a:blip>
          <a:stretch>
            <a:fillRect/>
          </a:stretch>
        </p:blipFill>
        <p:spPr>
          <a:xfrm>
            <a:off x="1957388" y="1338263"/>
            <a:ext cx="5229225" cy="24669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565"/>
                                        </p:tgtEl>
                                        <p:attrNameLst>
                                          <p:attrName>style.visibility</p:attrName>
                                        </p:attrNameLst>
                                      </p:cBhvr>
                                      <p:to>
                                        <p:strVal val="visible"/>
                                      </p:to>
                                    </p:set>
                                    <p:anim calcmode="lin" valueType="num">
                                      <p:cBhvr additive="base">
                                        <p:cTn dur="1000"/>
                                        <p:tgtEl>
                                          <p:spTgt spid="56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p81"/>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81"/>
          <p:cNvSpPr txBox="1"/>
          <p:nvPr>
            <p:ph idx="1" type="body"/>
          </p:nvPr>
        </p:nvSpPr>
        <p:spPr>
          <a:xfrm>
            <a:off x="857275" y="681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trans </a:t>
            </a:r>
            <a:r>
              <a:rPr lang="de" sz="1525">
                <a:latin typeface="Georgia"/>
                <a:ea typeface="Georgia"/>
                <a:cs typeface="Georgia"/>
                <a:sym typeface="Georgia"/>
              </a:rPr>
              <a:t>– </a:t>
            </a:r>
            <a:r>
              <a:rPr lang="de" sz="1525">
                <a:latin typeface="Georgia"/>
                <a:ea typeface="Georgia"/>
                <a:cs typeface="Georgia"/>
                <a:sym typeface="Georgia"/>
              </a:rPr>
              <a:t>jenseits, drüben, auf der anderen Seite, über … hinaus</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Trans la lago staras pli altaj arboj. (jenseits des Sees) –  La plej proksima leterkesto estas trans la angulo. (um die Ecke) – (De) trans la pordo eksonis laŭtaj vortoj. (auf der anderen Seite der Tür / hinter der Tür / von jenseits der Tür) – La vilaĝo troviĝas trans Uralo. (jenseits des Urals)</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p:txBody>
      </p:sp>
      <p:sp>
        <p:nvSpPr>
          <p:cNvPr id="572" name="Google Shape;572;p8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573" name="Google Shape;573;p81"/>
          <p:cNvSpPr txBox="1"/>
          <p:nvPr/>
        </p:nvSpPr>
        <p:spPr>
          <a:xfrm>
            <a:off x="4688625" y="3827875"/>
            <a:ext cx="3636300" cy="315000"/>
          </a:xfrm>
          <a:prstGeom prst="rect">
            <a:avLst/>
          </a:prstGeom>
          <a:noFill/>
          <a:ln>
            <a:noFill/>
          </a:ln>
        </p:spPr>
        <p:txBody>
          <a:bodyPr anchorCtr="0" anchor="t" bIns="91425" lIns="91425" spcFirstLastPara="1" rIns="91425" wrap="square" tIns="91425">
            <a:noAutofit/>
          </a:bodyPr>
          <a:lstStyle/>
          <a:p>
            <a:pPr indent="360000" lvl="0" marL="0" rtl="0" algn="r">
              <a:lnSpc>
                <a:spcPct val="120000"/>
              </a:lnSpc>
              <a:spcBef>
                <a:spcPts val="0"/>
              </a:spcBef>
              <a:spcAft>
                <a:spcPts val="0"/>
              </a:spcAft>
              <a:buClr>
                <a:srgbClr val="000000"/>
              </a:buClr>
              <a:buSzPts val="275"/>
              <a:buFont typeface="Arial"/>
              <a:buNone/>
            </a:pPr>
            <a:r>
              <a:rPr lang="de" sz="1425">
                <a:solidFill>
                  <a:schemeClr val="dk2"/>
                </a:solidFill>
                <a:latin typeface="Georgia"/>
                <a:ea typeface="Georgia"/>
                <a:cs typeface="Georgia"/>
                <a:sym typeface="Georgia"/>
              </a:rPr>
              <a:t>(</a:t>
            </a:r>
            <a:r>
              <a:rPr lang="de" sz="1525">
                <a:solidFill>
                  <a:schemeClr val="dk2"/>
                </a:solidFill>
                <a:latin typeface="Georgia"/>
                <a:ea typeface="Georgia"/>
                <a:cs typeface="Georgia"/>
                <a:sym typeface="Georgia"/>
              </a:rPr>
              <a:t>Fortsetzung nach der Animation)</a:t>
            </a:r>
            <a:endParaRPr sz="9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9"/>
          <p:cNvSpPr/>
          <p:nvPr/>
        </p:nvSpPr>
        <p:spPr>
          <a:xfrm>
            <a:off x="838200" y="811325"/>
            <a:ext cx="7467600" cy="3294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9"/>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antaŭ </a:t>
            </a:r>
            <a:r>
              <a:rPr lang="de" sz="1525">
                <a:latin typeface="Georgia"/>
                <a:ea typeface="Georgia"/>
                <a:cs typeface="Georgia"/>
                <a:sym typeface="Georgia"/>
              </a:rPr>
              <a:t>– vor  (zeitlich, räumlich, über- oder vorgeordnet)</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antaŭ ĉio (zunächst, zuerst, vor allem) – antaŭ nelonge (vor Kurzem) – Mi ŝatas vin antaŭ li. (Ich mag dich mehr als ihn.) – fuĝi antaŭ malamiko (vor einem Feind flüchten) – timo antaŭ Dio (Furcht vor Gott) – Antaŭ miaj okuloj ŝi elkreskis. (Vor meinen Augen wuchs sie heran.) –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Antaŭ kvin minutoj la aviadilo startis. (vor fünf Minuten) – Li vekiĝis antaŭ la kvina horo. (vor fünf Uhr) – Ili foriris jam antaŭ longe (longa tempo). (schon vor Langem, vor langer Zeit) – </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La korbo staras antaŭ la pordo.  (vor der Tür) – Antaŭ li staras neordinare maldika homo. (vor ihm) – La reĝino ekstaris antaŭ la spegulo. (vor dem Spiegel).</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360000" lvl="0" marL="0" rtl="0" algn="r">
              <a:lnSpc>
                <a:spcPct val="120000"/>
              </a:lnSpc>
              <a:spcBef>
                <a:spcPts val="0"/>
              </a:spcBef>
              <a:spcAft>
                <a:spcPts val="0"/>
              </a:spcAft>
              <a:buSzPts val="275"/>
              <a:buNone/>
            </a:pPr>
            <a:r>
              <a:rPr lang="de" sz="1525">
                <a:latin typeface="Georgia"/>
                <a:ea typeface="Georgia"/>
                <a:cs typeface="Georgia"/>
                <a:sym typeface="Georgia"/>
              </a:rPr>
              <a:t>(Fortsetzung nach der Animation)</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68" name="Google Shape;168;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8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79" name="Google Shape;579;p82"/>
          <p:cNvPicPr preferRelativeResize="0"/>
          <p:nvPr/>
        </p:nvPicPr>
        <p:blipFill>
          <a:blip r:embed="rId3">
            <a:alphaModFix/>
          </a:blip>
          <a:stretch>
            <a:fillRect/>
          </a:stretch>
        </p:blipFill>
        <p:spPr>
          <a:xfrm>
            <a:off x="2492725" y="870525"/>
            <a:ext cx="4158550" cy="34024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579"/>
                                        </p:tgtEl>
                                        <p:attrNameLst>
                                          <p:attrName>style.visibility</p:attrName>
                                        </p:attrNameLst>
                                      </p:cBhvr>
                                      <p:to>
                                        <p:strVal val="visible"/>
                                      </p:to>
                                    </p:set>
                                    <p:anim calcmode="lin" valueType="num">
                                      <p:cBhvr additive="base">
                                        <p:cTn dur="1000"/>
                                        <p:tgtEl>
                                          <p:spTgt spid="57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sp>
        <p:nvSpPr>
          <p:cNvPr id="584" name="Google Shape;584;p8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85" name="Google Shape;585;p83"/>
          <p:cNvPicPr preferRelativeResize="0"/>
          <p:nvPr/>
        </p:nvPicPr>
        <p:blipFill>
          <a:blip r:embed="rId3">
            <a:alphaModFix/>
          </a:blip>
          <a:stretch>
            <a:fillRect/>
          </a:stretch>
        </p:blipFill>
        <p:spPr>
          <a:xfrm>
            <a:off x="4799338" y="823900"/>
            <a:ext cx="3324225" cy="3495675"/>
          </a:xfrm>
          <a:prstGeom prst="rect">
            <a:avLst/>
          </a:prstGeom>
          <a:noFill/>
          <a:ln>
            <a:noFill/>
          </a:ln>
        </p:spPr>
      </p:pic>
      <p:sp>
        <p:nvSpPr>
          <p:cNvPr id="586" name="Google Shape;586;p83"/>
          <p:cNvSpPr txBox="1"/>
          <p:nvPr/>
        </p:nvSpPr>
        <p:spPr>
          <a:xfrm>
            <a:off x="909725" y="823900"/>
            <a:ext cx="3662400" cy="23862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Clr>
                <a:srgbClr val="000000"/>
              </a:buClr>
              <a:buSzPts val="275"/>
              <a:buFont typeface="Arial"/>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trans</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Clr>
                <a:srgbClr val="000000"/>
              </a:buClr>
              <a:buSzPts val="275"/>
              <a:buFont typeface="Arial"/>
              <a:buNone/>
            </a:pPr>
            <a:r>
              <a:rPr lang="de" sz="1525">
                <a:solidFill>
                  <a:srgbClr val="0000FF"/>
                </a:solidFill>
                <a:latin typeface="Georgia"/>
                <a:ea typeface="Georgia"/>
                <a:cs typeface="Georgia"/>
                <a:sym typeface="Georgia"/>
              </a:rPr>
              <a:t>Ni kuris trans la straton. (über die Straße. / auf die andere Straßenseite) – Ne pafu la pilkon trans la muron! (über die Mauer)</a:t>
            </a:r>
            <a:endParaRPr sz="1525">
              <a:solidFill>
                <a:srgbClr val="0000FF"/>
              </a:solidFill>
              <a:latin typeface="Georgia"/>
              <a:ea typeface="Georgia"/>
              <a:cs typeface="Georgia"/>
              <a:sym typeface="Georgia"/>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585"/>
                                        </p:tgtEl>
                                        <p:attrNameLst>
                                          <p:attrName>style.visibility</p:attrName>
                                        </p:attrNameLst>
                                      </p:cBhvr>
                                      <p:to>
                                        <p:strVal val="visible"/>
                                      </p:to>
                                    </p:set>
                                    <p:anim calcmode="lin" valueType="num">
                                      <p:cBhvr additive="base">
                                        <p:cTn dur="1000"/>
                                        <p:tgtEl>
                                          <p:spTgt spid="58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sp>
        <p:nvSpPr>
          <p:cNvPr id="591" name="Google Shape;591;p84"/>
          <p:cNvSpPr/>
          <p:nvPr/>
        </p:nvSpPr>
        <p:spPr>
          <a:xfrm>
            <a:off x="895525" y="788375"/>
            <a:ext cx="7429200" cy="393600"/>
          </a:xfrm>
          <a:prstGeom prst="rect">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84"/>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Doppelte Präpositionen</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Doppelte Präpositionen sind üblich. </a:t>
            </a:r>
            <a:endParaRPr sz="1525">
              <a:solidFill>
                <a:srgbClr val="A61C00"/>
              </a:solidFill>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Beispiele:</a:t>
            </a:r>
            <a:endParaRPr sz="1525">
              <a:solidFill>
                <a:srgbClr val="0000FF"/>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Foriru </a:t>
            </a:r>
            <a:r>
              <a:rPr lang="de" sz="1525" u="sng">
                <a:solidFill>
                  <a:srgbClr val="0000FF"/>
                </a:solidFill>
                <a:latin typeface="Georgia"/>
                <a:ea typeface="Georgia"/>
                <a:cs typeface="Georgia"/>
                <a:sym typeface="Georgia"/>
              </a:rPr>
              <a:t>de antaŭ</a:t>
            </a:r>
            <a:r>
              <a:rPr lang="de" sz="1525">
                <a:solidFill>
                  <a:srgbClr val="0000FF"/>
                </a:solidFill>
                <a:latin typeface="Georgia"/>
                <a:ea typeface="Georgia"/>
                <a:cs typeface="Georgia"/>
                <a:sym typeface="Georgia"/>
              </a:rPr>
              <a:t> miaj okuloj! (Aus meinen Augen mit dir!) – </a:t>
            </a:r>
            <a:r>
              <a:rPr lang="de" sz="1525" u="sng">
                <a:solidFill>
                  <a:srgbClr val="0000FF"/>
                </a:solidFill>
                <a:latin typeface="Georgia"/>
                <a:ea typeface="Georgia"/>
                <a:cs typeface="Georgia"/>
                <a:sym typeface="Georgia"/>
              </a:rPr>
              <a:t>de post</a:t>
            </a:r>
            <a:r>
              <a:rPr lang="de" sz="1525">
                <a:solidFill>
                  <a:srgbClr val="0000FF"/>
                </a:solidFill>
                <a:latin typeface="Georgia"/>
                <a:ea typeface="Georgia"/>
                <a:cs typeface="Georgia"/>
                <a:sym typeface="Georgia"/>
              </a:rPr>
              <a:t> Novjaro (nach Neujahr) – </a:t>
            </a:r>
            <a:r>
              <a:rPr lang="de" sz="1525" u="sng">
                <a:solidFill>
                  <a:srgbClr val="0000FF"/>
                </a:solidFill>
                <a:latin typeface="Georgia"/>
                <a:ea typeface="Georgia"/>
                <a:cs typeface="Georgia"/>
                <a:sym typeface="Georgia"/>
              </a:rPr>
              <a:t>de en</a:t>
            </a:r>
            <a:r>
              <a:rPr lang="de" sz="1525">
                <a:solidFill>
                  <a:srgbClr val="0000FF"/>
                </a:solidFill>
                <a:latin typeface="Georgia"/>
                <a:ea typeface="Georgia"/>
                <a:cs typeface="Georgia"/>
                <a:sym typeface="Georgia"/>
              </a:rPr>
              <a:t> la ŝipo (vom Schiffsinneren aus) – </a:t>
            </a:r>
            <a:r>
              <a:rPr lang="de" sz="1525" u="sng">
                <a:solidFill>
                  <a:srgbClr val="0000FF"/>
                </a:solidFill>
                <a:latin typeface="Georgia"/>
                <a:ea typeface="Georgia"/>
                <a:cs typeface="Georgia"/>
                <a:sym typeface="Georgia"/>
              </a:rPr>
              <a:t>de el</a:t>
            </a:r>
            <a:r>
              <a:rPr lang="de" sz="1525">
                <a:solidFill>
                  <a:srgbClr val="0000FF"/>
                </a:solidFill>
                <a:latin typeface="Georgia"/>
                <a:ea typeface="Georgia"/>
                <a:cs typeface="Georgia"/>
                <a:sym typeface="Georgia"/>
              </a:rPr>
              <a:t> la verando (von der Veranda aus) – elekto </a:t>
            </a:r>
            <a:r>
              <a:rPr lang="de" sz="1525" u="sng">
                <a:solidFill>
                  <a:srgbClr val="0000FF"/>
                </a:solidFill>
                <a:latin typeface="Georgia"/>
                <a:ea typeface="Georgia"/>
                <a:cs typeface="Georgia"/>
                <a:sym typeface="Georgia"/>
              </a:rPr>
              <a:t>el inter</a:t>
            </a:r>
            <a:r>
              <a:rPr lang="de" sz="1525">
                <a:solidFill>
                  <a:srgbClr val="0000FF"/>
                </a:solidFill>
                <a:latin typeface="Georgia"/>
                <a:ea typeface="Georgia"/>
                <a:cs typeface="Georgia"/>
                <a:sym typeface="Georgia"/>
              </a:rPr>
              <a:t> la libroj (Auswahl unter den Büchern) – Li eliris </a:t>
            </a:r>
            <a:r>
              <a:rPr lang="de" sz="1525" u="sng">
                <a:solidFill>
                  <a:srgbClr val="0000FF"/>
                </a:solidFill>
                <a:latin typeface="Georgia"/>
                <a:ea typeface="Georgia"/>
                <a:cs typeface="Georgia"/>
                <a:sym typeface="Georgia"/>
              </a:rPr>
              <a:t>el inter</a:t>
            </a:r>
            <a:r>
              <a:rPr lang="de" sz="1525">
                <a:solidFill>
                  <a:srgbClr val="0000FF"/>
                </a:solidFill>
                <a:latin typeface="Georgia"/>
                <a:ea typeface="Georgia"/>
                <a:cs typeface="Georgia"/>
                <a:sym typeface="Georgia"/>
              </a:rPr>
              <a:t> la arboj. (zwischen den Bäumen hervor) – La rivero fluas </a:t>
            </a:r>
            <a:r>
              <a:rPr lang="de" sz="1525" u="sng">
                <a:solidFill>
                  <a:srgbClr val="0000FF"/>
                </a:solidFill>
                <a:latin typeface="Georgia"/>
                <a:ea typeface="Georgia"/>
                <a:cs typeface="Georgia"/>
                <a:sym typeface="Georgia"/>
              </a:rPr>
              <a:t>tra inter</a:t>
            </a:r>
            <a:r>
              <a:rPr lang="de" sz="1525">
                <a:solidFill>
                  <a:srgbClr val="0000FF"/>
                </a:solidFill>
                <a:latin typeface="Georgia"/>
                <a:ea typeface="Georgia"/>
                <a:cs typeface="Georgia"/>
                <a:sym typeface="Georgia"/>
              </a:rPr>
              <a:t> la rokoj. (zwischen  den Felsen hindurch) – tiri ion </a:t>
            </a:r>
            <a:r>
              <a:rPr lang="de" sz="1525" u="sng">
                <a:solidFill>
                  <a:srgbClr val="0000FF"/>
                </a:solidFill>
                <a:latin typeface="Georgia"/>
                <a:ea typeface="Georgia"/>
                <a:cs typeface="Georgia"/>
                <a:sym typeface="Georgia"/>
              </a:rPr>
              <a:t>el malantaŭ</a:t>
            </a:r>
            <a:r>
              <a:rPr lang="de" sz="1525">
                <a:solidFill>
                  <a:srgbClr val="0000FF"/>
                </a:solidFill>
                <a:latin typeface="Georgia"/>
                <a:ea typeface="Georgia"/>
                <a:cs typeface="Georgia"/>
                <a:sym typeface="Georgia"/>
              </a:rPr>
              <a:t> la forno (etwas hinter dem Ofen hervorziehen).</a:t>
            </a:r>
            <a:endParaRPr sz="1525">
              <a:solidFill>
                <a:srgbClr val="0000FF"/>
              </a:solidFill>
              <a:latin typeface="Georgia"/>
              <a:ea typeface="Georgia"/>
              <a:cs typeface="Georgia"/>
              <a:sym typeface="Georgia"/>
            </a:endParaRPr>
          </a:p>
        </p:txBody>
      </p:sp>
      <p:sp>
        <p:nvSpPr>
          <p:cNvPr id="593" name="Google Shape;593;p8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id="598" name="Google Shape;598;p8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599" name="Google Shape;599;p85"/>
          <p:cNvPicPr preferRelativeResize="0"/>
          <p:nvPr/>
        </p:nvPicPr>
        <p:blipFill rotWithShape="1">
          <a:blip r:embed="rId3">
            <a:alphaModFix/>
          </a:blip>
          <a:srcRect b="27219" l="0" r="0" t="27224"/>
          <a:stretch/>
        </p:blipFill>
        <p:spPr>
          <a:xfrm>
            <a:off x="1253676" y="1721425"/>
            <a:ext cx="6636648" cy="17006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74" name="Google Shape;174;p20"/>
          <p:cNvPicPr preferRelativeResize="0"/>
          <p:nvPr/>
        </p:nvPicPr>
        <p:blipFill>
          <a:blip r:embed="rId3">
            <a:alphaModFix/>
          </a:blip>
          <a:stretch>
            <a:fillRect/>
          </a:stretch>
        </p:blipFill>
        <p:spPr>
          <a:xfrm>
            <a:off x="1952625" y="642925"/>
            <a:ext cx="5238750" cy="3857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74"/>
                                        </p:tgtEl>
                                        <p:attrNameLst>
                                          <p:attrName>style.visibility</p:attrName>
                                        </p:attrNameLst>
                                      </p:cBhvr>
                                      <p:to>
                                        <p:strVal val="visible"/>
                                      </p:to>
                                    </p:set>
                                    <p:anim calcmode="lin" valueType="num">
                                      <p:cBhvr additive="base">
                                        <p:cTn dur="1000"/>
                                        <p:tgtEl>
                                          <p:spTgt spid="17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1"/>
          <p:cNvSpPr txBox="1"/>
          <p:nvPr>
            <p:ph idx="1" type="body"/>
          </p:nvPr>
        </p:nvSpPr>
        <p:spPr>
          <a:xfrm>
            <a:off x="819150" y="688850"/>
            <a:ext cx="7505700" cy="37122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antaŭ</a:t>
            </a:r>
            <a:r>
              <a:rPr lang="de" sz="1525">
                <a:latin typeface="Georgia"/>
                <a:ea typeface="Georgia"/>
                <a:cs typeface="Georgia"/>
                <a:sym typeface="Georgia"/>
              </a:rPr>
              <a:t> </a:t>
            </a:r>
            <a:r>
              <a:rPr lang="de" sz="1525">
                <a:latin typeface="Georgia"/>
                <a:ea typeface="Georgia"/>
                <a:cs typeface="Georgia"/>
                <a:sym typeface="Georgia"/>
              </a:rPr>
              <a:t>(Fortsetzung)</a:t>
            </a:r>
            <a:endParaRPr sz="1525">
              <a:latin typeface="Georgia"/>
              <a:ea typeface="Georgia"/>
              <a:cs typeface="Georgia"/>
              <a:sym typeface="Georgia"/>
            </a:endParaRPr>
          </a:p>
          <a:p>
            <a:pPr indent="0" lvl="0" marL="0" rtl="0" algn="l">
              <a:lnSpc>
                <a:spcPct val="120000"/>
              </a:lnSpc>
              <a:spcBef>
                <a:spcPts val="0"/>
              </a:spcBef>
              <a:spcAft>
                <a:spcPts val="0"/>
              </a:spcAft>
              <a:buSzPts val="275"/>
              <a:buNone/>
            </a:pPr>
            <a:r>
              <a:rPr lang="de" sz="1525">
                <a:solidFill>
                  <a:srgbClr val="A61C00"/>
                </a:solidFill>
                <a:latin typeface="Georgia"/>
                <a:ea typeface="Georgia"/>
                <a:cs typeface="Georgia"/>
                <a:sym typeface="Georgia"/>
              </a:rPr>
              <a:t>Nach </a:t>
            </a:r>
            <a:r>
              <a:rPr i="1" lang="de" sz="1525">
                <a:solidFill>
                  <a:srgbClr val="A61C00"/>
                </a:solidFill>
                <a:latin typeface="Georgia"/>
                <a:ea typeface="Georgia"/>
                <a:cs typeface="Georgia"/>
                <a:sym typeface="Georgia"/>
              </a:rPr>
              <a:t>antaŭ</a:t>
            </a:r>
            <a:r>
              <a:rPr lang="de" sz="1525">
                <a:solidFill>
                  <a:srgbClr val="A61C00"/>
                </a:solidFill>
                <a:latin typeface="Georgia"/>
                <a:ea typeface="Georgia"/>
                <a:cs typeface="Georgia"/>
                <a:sym typeface="Georgia"/>
              </a:rPr>
              <a:t> kenn­zeichnet die n-Mar­kie­rung das Ziel einer Be­we­gung (Wohin?). </a:t>
            </a:r>
            <a:endParaRPr sz="1525">
              <a:solidFill>
                <a:srgbClr val="A61C00"/>
              </a:solidFill>
              <a:latin typeface="Georgia"/>
              <a:ea typeface="Georgia"/>
              <a:cs typeface="Georgia"/>
              <a:sym typeface="Georgia"/>
            </a:endParaRPr>
          </a:p>
          <a:p>
            <a:pPr indent="360000" lvl="0" marL="0" rtl="0" algn="l">
              <a:lnSpc>
                <a:spcPct val="120000"/>
              </a:lnSpc>
              <a:spcBef>
                <a:spcPts val="0"/>
              </a:spcBef>
              <a:spcAft>
                <a:spcPts val="0"/>
              </a:spcAft>
              <a:buSzPts val="275"/>
              <a:buNone/>
            </a:pPr>
            <a:r>
              <a:rPr lang="de" sz="1525">
                <a:solidFill>
                  <a:srgbClr val="0000FF"/>
                </a:solidFill>
                <a:latin typeface="Georgia"/>
                <a:ea typeface="Georgia"/>
                <a:cs typeface="Georgia"/>
                <a:sym typeface="Georgia"/>
              </a:rPr>
              <a:t>Metu la korbon antaŭ la pordon! (vor die Tür) – La ŝoforo veturigis la aŭton antaŭ la domon. (vor das Haus) – Li ĵetis sin antaŭ ŝiajn piedojn. (Er warf sich ihr zu Füßen, vor ihre Füße.) – Ŝi metis la libron antaŭ sin. (vor sich).</a:t>
            </a:r>
            <a:endParaRPr sz="1525">
              <a:solidFill>
                <a:srgbClr val="0000FF"/>
              </a:solidFill>
              <a:latin typeface="Georgia"/>
              <a:ea typeface="Georgia"/>
              <a:cs typeface="Georgia"/>
              <a:sym typeface="Georgia"/>
            </a:endParaRPr>
          </a:p>
          <a:p>
            <a:pPr indent="0" lvl="0" marL="0" rtl="0" algn="l">
              <a:lnSpc>
                <a:spcPct val="120000"/>
              </a:lnSpc>
              <a:spcBef>
                <a:spcPts val="0"/>
              </a:spcBef>
              <a:spcAft>
                <a:spcPts val="0"/>
              </a:spcAft>
              <a:buSzPts val="275"/>
              <a:buNone/>
            </a:pPr>
            <a:r>
              <a:t/>
            </a:r>
            <a:endParaRPr sz="1525">
              <a:latin typeface="Georgia"/>
              <a:ea typeface="Georgia"/>
              <a:cs typeface="Georgia"/>
              <a:sym typeface="Georgia"/>
            </a:endParaRPr>
          </a:p>
          <a:p>
            <a:pPr indent="0" lvl="0" marL="0" rtl="0" algn="l">
              <a:lnSpc>
                <a:spcPct val="95000"/>
              </a:lnSpc>
              <a:spcBef>
                <a:spcPts val="0"/>
              </a:spcBef>
              <a:spcAft>
                <a:spcPts val="1200"/>
              </a:spcAft>
              <a:buSzPts val="275"/>
              <a:buNone/>
            </a:pPr>
            <a:r>
              <a:t/>
            </a:r>
            <a:endParaRPr sz="325"/>
          </a:p>
        </p:txBody>
      </p:sp>
      <p:sp>
        <p:nvSpPr>
          <p:cNvPr id="180" name="Google Shape;180;p2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