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Nuni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Nunit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italic.fntdata"/><Relationship Id="rId14" Type="http://schemas.openxmlformats.org/officeDocument/2006/relationships/font" Target="fonts/Nunito-bold.fntdata"/><Relationship Id="rId16" Type="http://schemas.openxmlformats.org/officeDocument/2006/relationships/font" Target="fonts/Nuni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56c26db65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56c26db65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56c26db657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56c26db65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56c26db657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56c26db657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56c26db657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56c26db657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e46a86bad3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1e46a86bad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5a732e7786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25a732e7786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5.jpg"/><Relationship Id="rId5"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850500" y="1515650"/>
            <a:ext cx="7443000" cy="1897500"/>
          </a:xfrm>
          <a:prstGeom prst="rect">
            <a:avLst/>
          </a:prstGeom>
        </p:spPr>
        <p:txBody>
          <a:bodyPr anchorCtr="0" anchor="ctr" bIns="91425" lIns="91425" spcFirstLastPara="1" rIns="91425" wrap="square" tIns="91425">
            <a:noAutofit/>
          </a:bodyPr>
          <a:lstStyle/>
          <a:p>
            <a:pPr indent="0" lvl="0" marL="0" rtl="0" algn="ctr">
              <a:lnSpc>
                <a:spcPct val="100000"/>
              </a:lnSpc>
              <a:spcBef>
                <a:spcPts val="1800"/>
              </a:spcBef>
              <a:spcAft>
                <a:spcPts val="0"/>
              </a:spcAft>
              <a:buNone/>
            </a:pPr>
            <a:r>
              <a:rPr b="1" lang="de" sz="4800">
                <a:highlight>
                  <a:schemeClr val="dk1"/>
                </a:highlight>
              </a:rPr>
              <a:t>Esperanto online:</a:t>
            </a:r>
            <a:endParaRPr b="1" sz="4800">
              <a:highlight>
                <a:schemeClr val="dk1"/>
              </a:highlight>
            </a:endParaRPr>
          </a:p>
          <a:p>
            <a:pPr indent="0" lvl="0" marL="0" rtl="0" algn="ctr">
              <a:lnSpc>
                <a:spcPct val="100000"/>
              </a:lnSpc>
              <a:spcBef>
                <a:spcPts val="1800"/>
              </a:spcBef>
              <a:spcAft>
                <a:spcPts val="0"/>
              </a:spcAft>
              <a:buNone/>
            </a:pPr>
            <a:r>
              <a:rPr b="1" lang="de" sz="4800">
                <a:highlight>
                  <a:schemeClr val="dk1"/>
                </a:highlight>
              </a:rPr>
              <a:t>Wörter und Sätze</a:t>
            </a:r>
            <a:endParaRPr b="1" sz="4800">
              <a:highlight>
                <a:schemeClr val="dk1"/>
              </a:highlight>
            </a:endParaRPr>
          </a:p>
          <a:p>
            <a:pPr indent="0" lvl="0" marL="0" rtl="0" algn="l">
              <a:lnSpc>
                <a:spcPct val="115000"/>
              </a:lnSpc>
              <a:spcBef>
                <a:spcPts val="1800"/>
              </a:spcBef>
              <a:spcAft>
                <a:spcPts val="400"/>
              </a:spcAft>
              <a:buNone/>
            </a:pPr>
            <a:r>
              <a:t/>
            </a:r>
            <a:endParaRPr b="1" sz="1700">
              <a:highlight>
                <a:srgbClr val="EEEEEE"/>
              </a:highlight>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de" sz="1800">
                <a:solidFill>
                  <a:srgbClr val="000000"/>
                </a:solidFill>
              </a:rPr>
              <a:t>Michael Lennartz</a:t>
            </a:r>
            <a:endParaRPr sz="18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
        <p:nvSpPr>
          <p:cNvPr id="135" name="Google Shape;135;p14"/>
          <p:cNvSpPr/>
          <p:nvPr/>
        </p:nvSpPr>
        <p:spPr>
          <a:xfrm>
            <a:off x="872550" y="864900"/>
            <a:ext cx="7432200" cy="1301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EFEFEF"/>
              </a:solidFill>
            </a:endParaRPr>
          </a:p>
        </p:txBody>
      </p:sp>
      <p:sp>
        <p:nvSpPr>
          <p:cNvPr id="136" name="Google Shape;136;p14"/>
          <p:cNvSpPr txBox="1"/>
          <p:nvPr>
            <p:ph idx="1" type="body"/>
          </p:nvPr>
        </p:nvSpPr>
        <p:spPr>
          <a:xfrm>
            <a:off x="819150" y="818975"/>
            <a:ext cx="7505700" cy="36198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de" sz="1400">
                <a:latin typeface="Georgia"/>
                <a:ea typeface="Georgia"/>
                <a:cs typeface="Georgia"/>
                <a:sym typeface="Georgia"/>
              </a:rPr>
              <a:t>Unsere Sprache besteht aus Wörtern, die zu Sätzen zusammengefügt werden. Wörter können vieles bedeuten, zum Beispiel einen Gegenstand wie die Computertastatur, die der Autor benutzt. Sie ist schwarz, das ist ihre Eigenschaft. Außerdem ist sie viel zu laut. Das ist eine weitere ihrer Eigenschaften. Der Autor schreibt mit ihr diesen Text: Er führt eine Handlung, das Schreiben, aus. Das Ergebnis der Handlung »schreiben« ist ein Text. </a:t>
            </a:r>
            <a:endParaRPr sz="1400">
              <a:latin typeface="Georgia"/>
              <a:ea typeface="Georgia"/>
              <a:cs typeface="Georgia"/>
              <a:sym typeface="Georgia"/>
            </a:endParaRPr>
          </a:p>
          <a:p>
            <a:pPr indent="360000" lvl="0" marL="0" rtl="0" algn="l">
              <a:lnSpc>
                <a:spcPct val="120000"/>
              </a:lnSpc>
              <a:spcBef>
                <a:spcPts val="0"/>
              </a:spcBef>
              <a:spcAft>
                <a:spcPts val="0"/>
              </a:spcAft>
              <a:buNone/>
            </a:pPr>
            <a:r>
              <a:rPr lang="de" sz="1400">
                <a:latin typeface="Georgia"/>
                <a:ea typeface="Georgia"/>
                <a:cs typeface="Georgia"/>
                <a:sym typeface="Georgia"/>
              </a:rPr>
              <a:t>Jetzt nehmen wir einen Eimer und werfen alle Wörter des ersten Absatzes hinein. </a:t>
            </a:r>
            <a:endParaRPr sz="1400">
              <a:latin typeface="Georgia"/>
              <a:ea typeface="Georgia"/>
              <a:cs typeface="Georgia"/>
              <a:sym typeface="Georgia"/>
            </a:endParaRPr>
          </a:p>
          <a:p>
            <a:pPr indent="360000" lvl="0" marL="0" rtl="0" algn="l">
              <a:lnSpc>
                <a:spcPct val="120000"/>
              </a:lnSpc>
              <a:spcBef>
                <a:spcPts val="0"/>
              </a:spcBef>
              <a:spcAft>
                <a:spcPts val="0"/>
              </a:spcAft>
              <a:buNone/>
            </a:pPr>
            <a:r>
              <a:t/>
            </a:r>
            <a:endParaRPr sz="1400">
              <a:latin typeface="Georgia"/>
              <a:ea typeface="Georgia"/>
              <a:cs typeface="Georgia"/>
              <a:sym typeface="Georgia"/>
            </a:endParaRPr>
          </a:p>
          <a:p>
            <a:pPr indent="0" lvl="0" marL="719999" rtl="0" algn="l">
              <a:lnSpc>
                <a:spcPct val="120000"/>
              </a:lnSpc>
              <a:spcBef>
                <a:spcPts val="0"/>
              </a:spcBef>
              <a:spcAft>
                <a:spcPts val="0"/>
              </a:spcAft>
              <a:buNone/>
            </a:pPr>
            <a:r>
              <a:rPr lang="de" sz="1400">
                <a:solidFill>
                  <a:srgbClr val="A61C00"/>
                </a:solidFill>
                <a:latin typeface="Georgia"/>
                <a:ea typeface="Georgia"/>
                <a:cs typeface="Georgia"/>
                <a:sym typeface="Georgia"/>
              </a:rPr>
              <a:t>aus Außerdem Autor bedeuten Beispiel benutze besteht Computertastatur Das das der die diesen Eigenschaft Eigenschaften ein eine einen Ergebnis führe Gegenstand Handlung Ich ich ihr ihre ihrer ist können laut mit schreibt Schreiben schreiben schwarz Sie sie Sprache Sätzen Text Unsere viel Vieles weitere werden wie Wörter Wörtern zu zum zusammengefügt</a:t>
            </a:r>
            <a:endParaRPr sz="1400">
              <a:solidFill>
                <a:srgbClr val="A61C00"/>
              </a:solidFill>
              <a:latin typeface="Georgia"/>
              <a:ea typeface="Georgia"/>
              <a:cs typeface="Georgia"/>
              <a:sym typeface="Georgia"/>
            </a:endParaRPr>
          </a:p>
          <a:p>
            <a:pPr indent="360000" lvl="0" marL="0" rtl="0" algn="r">
              <a:lnSpc>
                <a:spcPct val="120000"/>
              </a:lnSpc>
              <a:spcBef>
                <a:spcPts val="0"/>
              </a:spcBef>
              <a:spcAft>
                <a:spcPts val="0"/>
              </a:spcAft>
              <a:buClr>
                <a:srgbClr val="000000"/>
              </a:buClr>
              <a:buSzPts val="275"/>
              <a:buFont typeface="Arial"/>
              <a:buNone/>
            </a:pPr>
            <a:r>
              <a:rPr lang="de" sz="1425">
                <a:latin typeface="Georgia"/>
                <a:ea typeface="Georgia"/>
                <a:cs typeface="Georgia"/>
                <a:sym typeface="Georgia"/>
              </a:rPr>
              <a:t>(Fortsetzung auf der nächsten Folie)</a:t>
            </a:r>
            <a:endParaRPr sz="1400">
              <a:latin typeface="Georgia"/>
              <a:ea typeface="Georgia"/>
              <a:cs typeface="Georgia"/>
              <a:sym typeface="Georgia"/>
            </a:endParaRPr>
          </a:p>
        </p:txBody>
      </p:sp>
      <p:pic>
        <p:nvPicPr>
          <p:cNvPr id="137" name="Google Shape;137;p14"/>
          <p:cNvPicPr preferRelativeResize="0"/>
          <p:nvPr/>
        </p:nvPicPr>
        <p:blipFill>
          <a:blip r:embed="rId3">
            <a:alphaModFix/>
          </a:blip>
          <a:stretch>
            <a:fillRect/>
          </a:stretch>
        </p:blipFill>
        <p:spPr>
          <a:xfrm rot="-1014553">
            <a:off x="715394" y="2164614"/>
            <a:ext cx="820165" cy="133522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15"/>
          <p:cNvSpPr txBox="1"/>
          <p:nvPr>
            <p:ph idx="1" type="body"/>
          </p:nvPr>
        </p:nvSpPr>
        <p:spPr>
          <a:xfrm>
            <a:off x="819150" y="817200"/>
            <a:ext cx="7505700" cy="35970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None/>
            </a:pPr>
            <a:r>
              <a:rPr lang="de" sz="1400">
                <a:latin typeface="Georgia"/>
                <a:ea typeface="Georgia"/>
                <a:cs typeface="Georgia"/>
                <a:sym typeface="Georgia"/>
              </a:rPr>
              <a:t>Was für ein unverständliches Durcheinander! Aus dem Supermarkt holen wir deshalb kleine Schachteln und Klebeetiketten. Wir nehmen Wort für Wort aus dem </a:t>
            </a:r>
            <a:r>
              <a:rPr lang="de" sz="1400">
                <a:solidFill>
                  <a:srgbClr val="A61C00"/>
                </a:solidFill>
                <a:latin typeface="Georgia"/>
                <a:ea typeface="Georgia"/>
                <a:cs typeface="Georgia"/>
                <a:sym typeface="Georgia"/>
              </a:rPr>
              <a:t>Eimer</a:t>
            </a:r>
            <a:r>
              <a:rPr lang="de" sz="1400">
                <a:latin typeface="Georgia"/>
                <a:ea typeface="Georgia"/>
                <a:cs typeface="Georgia"/>
                <a:sym typeface="Georgia"/>
              </a:rPr>
              <a:t> und stecken jedes in eine der </a:t>
            </a:r>
            <a:r>
              <a:rPr lang="de" sz="1400">
                <a:latin typeface="Georgia"/>
                <a:ea typeface="Georgia"/>
                <a:cs typeface="Georgia"/>
                <a:sym typeface="Georgia"/>
              </a:rPr>
              <a:t>Schachteln</a:t>
            </a:r>
            <a:r>
              <a:rPr lang="de" sz="1400">
                <a:latin typeface="Georgia"/>
                <a:ea typeface="Georgia"/>
                <a:cs typeface="Georgia"/>
                <a:sym typeface="Georgia"/>
              </a:rPr>
              <a:t>. Dabei räumen wir auf und vereinfachen.</a:t>
            </a:r>
            <a:endParaRPr sz="1400">
              <a:latin typeface="Georgia"/>
              <a:ea typeface="Georgia"/>
              <a:cs typeface="Georgia"/>
              <a:sym typeface="Georgia"/>
            </a:endParaRPr>
          </a:p>
          <a:p>
            <a:pPr indent="360000" lvl="0" marL="0" rtl="0" algn="l">
              <a:lnSpc>
                <a:spcPct val="120000"/>
              </a:lnSpc>
              <a:spcBef>
                <a:spcPts val="0"/>
              </a:spcBef>
              <a:spcAft>
                <a:spcPts val="0"/>
              </a:spcAft>
              <a:buNone/>
            </a:pPr>
            <a:r>
              <a:rPr lang="de" sz="1400">
                <a:latin typeface="Georgia"/>
                <a:ea typeface="Georgia"/>
                <a:cs typeface="Georgia"/>
                <a:sym typeface="Georgia"/>
              </a:rPr>
              <a:t>»Das« und »das« ebenso wie »Ich« und »ich« sind offensichtlich das gleiche Wort, sie unterscheiden sich lediglich durch den großen Anfangsbuchstaben. </a:t>
            </a:r>
            <a:endParaRPr sz="1400">
              <a:latin typeface="Georgia"/>
              <a:ea typeface="Georgia"/>
              <a:cs typeface="Georgia"/>
              <a:sym typeface="Georgia"/>
            </a:endParaRPr>
          </a:p>
          <a:p>
            <a:pPr indent="360000" lvl="0" marL="0" rtl="0" algn="l">
              <a:lnSpc>
                <a:spcPct val="120000"/>
              </a:lnSpc>
              <a:spcBef>
                <a:spcPts val="0"/>
              </a:spcBef>
              <a:spcAft>
                <a:spcPts val="0"/>
              </a:spcAft>
              <a:buNone/>
            </a:pPr>
            <a:r>
              <a:rPr lang="de" sz="1400">
                <a:latin typeface="Georgia"/>
                <a:ea typeface="Georgia"/>
                <a:cs typeface="Georgia"/>
                <a:sym typeface="Georgia"/>
              </a:rPr>
              <a:t>Was ist mit »Eigenschaft« und »Eigenschaften«? Beide Wörter bezeichnen den gleichen Begriff, einmal ist es EINE Eigenschaft, ein anderes Mal VIELE Eigenschaften. </a:t>
            </a:r>
            <a:endParaRPr sz="1400">
              <a:latin typeface="Georgia"/>
              <a:ea typeface="Georgia"/>
              <a:cs typeface="Georgia"/>
              <a:sym typeface="Georgia"/>
            </a:endParaRPr>
          </a:p>
          <a:p>
            <a:pPr indent="360000" lvl="0" marL="0" rtl="0" algn="l">
              <a:lnSpc>
                <a:spcPct val="120000"/>
              </a:lnSpc>
              <a:spcBef>
                <a:spcPts val="0"/>
              </a:spcBef>
              <a:spcAft>
                <a:spcPts val="0"/>
              </a:spcAft>
              <a:buNone/>
            </a:pPr>
            <a:r>
              <a:rPr lang="de" sz="1400">
                <a:latin typeface="Georgia"/>
                <a:ea typeface="Georgia"/>
                <a:cs typeface="Georgia"/>
                <a:sym typeface="Georgia"/>
              </a:rPr>
              <a:t>In die erste </a:t>
            </a:r>
            <a:r>
              <a:rPr lang="de" sz="1400">
                <a:latin typeface="Georgia"/>
                <a:ea typeface="Georgia"/>
                <a:cs typeface="Georgia"/>
                <a:sym typeface="Georgia"/>
              </a:rPr>
              <a:t>Schachtel</a:t>
            </a:r>
            <a:r>
              <a:rPr lang="de" sz="1400">
                <a:latin typeface="Georgia"/>
                <a:ea typeface="Georgia"/>
                <a:cs typeface="Georgia"/>
                <a:sym typeface="Georgia"/>
              </a:rPr>
              <a:t> werfen wir Gegenstände. Da ist zunächst die Computertastatur. Des Weiteren finden hier Lebewesen (der Autor) einen Platz und alle Wörter, die immer groß geschrieben werden: »Beispiel, Eigenschaft, Ergebnis, Gegenstand, Handlung, Sprache, Satz (statt: Sätze), Text, Wort (statt: Wörter)«. Diese Wörter haben einen Inhalt, sie stehen nicht nur für fassbare Gegenstände und       Lebewesen, sondern auch für Sachverhalte, abstrakte Ideen und Konzepte.</a:t>
            </a:r>
            <a:endParaRPr sz="1400">
              <a:latin typeface="Georgia"/>
              <a:ea typeface="Georgia"/>
              <a:cs typeface="Georgia"/>
              <a:sym typeface="Georgia"/>
            </a:endParaRPr>
          </a:p>
          <a:p>
            <a:pPr indent="360000" lvl="0" marL="0" rtl="0" algn="r">
              <a:lnSpc>
                <a:spcPct val="120000"/>
              </a:lnSpc>
              <a:spcBef>
                <a:spcPts val="0"/>
              </a:spcBef>
              <a:spcAft>
                <a:spcPts val="0"/>
              </a:spcAft>
              <a:buNone/>
            </a:pPr>
            <a:r>
              <a:rPr lang="de" sz="1425">
                <a:latin typeface="Georgia"/>
                <a:ea typeface="Georgia"/>
                <a:cs typeface="Georgia"/>
                <a:sym typeface="Georgia"/>
              </a:rPr>
              <a:t>(Fortsetzung auf der nächsten Folie)</a:t>
            </a:r>
            <a:endParaRPr sz="1400">
              <a:latin typeface="Georgia"/>
              <a:ea typeface="Georgia"/>
              <a:cs typeface="Georgia"/>
              <a:sym typeface="Georgia"/>
            </a:endParaRPr>
          </a:p>
          <a:p>
            <a:pPr indent="360000" lvl="0" marL="0" rtl="0" algn="l">
              <a:lnSpc>
                <a:spcPct val="120000"/>
              </a:lnSpc>
              <a:spcBef>
                <a:spcPts val="0"/>
              </a:spcBef>
              <a:spcAft>
                <a:spcPts val="0"/>
              </a:spcAft>
              <a:buNone/>
            </a:pPr>
            <a:r>
              <a:t/>
            </a:r>
            <a:endParaRPr sz="1400">
              <a:latin typeface="Georgia"/>
              <a:ea typeface="Georgia"/>
              <a:cs typeface="Georgia"/>
              <a:sym typeface="Georgia"/>
            </a:endParaRPr>
          </a:p>
        </p:txBody>
      </p:sp>
      <p:sp>
        <p:nvSpPr>
          <p:cNvPr id="143" name="Google Shape;143;p1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144" name="Google Shape;144;p15"/>
          <p:cNvPicPr preferRelativeResize="0"/>
          <p:nvPr/>
        </p:nvPicPr>
        <p:blipFill rotWithShape="1">
          <a:blip r:embed="rId3">
            <a:alphaModFix/>
          </a:blip>
          <a:srcRect b="0" l="0" r="0" t="0"/>
          <a:stretch/>
        </p:blipFill>
        <p:spPr>
          <a:xfrm>
            <a:off x="2806300" y="3939049"/>
            <a:ext cx="1426350" cy="944675"/>
          </a:xfrm>
          <a:prstGeom prst="rect">
            <a:avLst/>
          </a:prstGeom>
          <a:noFill/>
          <a:ln>
            <a:noFill/>
          </a:ln>
        </p:spPr>
      </p:pic>
      <p:sp>
        <p:nvSpPr>
          <p:cNvPr id="145" name="Google Shape;145;p15"/>
          <p:cNvSpPr txBox="1"/>
          <p:nvPr/>
        </p:nvSpPr>
        <p:spPr>
          <a:xfrm rot="-3910442">
            <a:off x="3205692" y="3805260"/>
            <a:ext cx="826697" cy="329254"/>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latin typeface="Georgia"/>
                <a:ea typeface="Georgia"/>
                <a:cs typeface="Georgia"/>
                <a:sym typeface="Georgia"/>
              </a:rPr>
              <a:t>statur</a:t>
            </a:r>
            <a:endParaRPr>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6"/>
          <p:cNvSpPr txBox="1"/>
          <p:nvPr>
            <p:ph idx="1" type="body"/>
          </p:nvPr>
        </p:nvSpPr>
        <p:spPr>
          <a:xfrm>
            <a:off x="819150" y="817200"/>
            <a:ext cx="7505700" cy="3597000"/>
          </a:xfrm>
          <a:prstGeom prst="rect">
            <a:avLst/>
          </a:prstGeom>
        </p:spPr>
        <p:txBody>
          <a:bodyPr anchorCtr="0" anchor="t" bIns="91425" lIns="91425" spcFirstLastPara="1" rIns="91425" wrap="square" tIns="91425">
            <a:noAutofit/>
          </a:bodyPr>
          <a:lstStyle/>
          <a:p>
            <a:pPr indent="360000" lvl="0" marL="0" rtl="0" algn="l">
              <a:lnSpc>
                <a:spcPct val="120000"/>
              </a:lnSpc>
              <a:spcBef>
                <a:spcPts val="0"/>
              </a:spcBef>
              <a:spcAft>
                <a:spcPts val="0"/>
              </a:spcAft>
              <a:buNone/>
            </a:pPr>
            <a:r>
              <a:rPr lang="de" sz="1400">
                <a:latin typeface="Georgia"/>
                <a:ea typeface="Georgia"/>
                <a:cs typeface="Georgia"/>
                <a:sym typeface="Georgia"/>
              </a:rPr>
              <a:t>In die zweite </a:t>
            </a:r>
            <a:r>
              <a:rPr lang="de" sz="1400">
                <a:latin typeface="Georgia"/>
                <a:ea typeface="Georgia"/>
                <a:cs typeface="Georgia"/>
                <a:sym typeface="Georgia"/>
              </a:rPr>
              <a:t>Schachtel</a:t>
            </a:r>
            <a:r>
              <a:rPr lang="de" sz="1400">
                <a:latin typeface="Georgia"/>
                <a:ea typeface="Georgia"/>
                <a:cs typeface="Georgia"/>
                <a:sym typeface="Georgia"/>
              </a:rPr>
              <a:t> werfen wir die Wörter, die eine Handlung, einen Zustand oder eine Beziehung symbolisieren: »bedeuten, benutzen, bestehen, führen, können, schreiben«. Habe ich etwas vergessen? Ja: die Wörter »zusammenfügen« und »ist«.</a:t>
            </a:r>
            <a:endParaRPr sz="1400">
              <a:latin typeface="Georgia"/>
              <a:ea typeface="Georgia"/>
              <a:cs typeface="Georgia"/>
              <a:sym typeface="Georgia"/>
            </a:endParaRPr>
          </a:p>
          <a:p>
            <a:pPr indent="360000" lvl="0" marL="0" rtl="0" algn="l">
              <a:lnSpc>
                <a:spcPct val="120000"/>
              </a:lnSpc>
              <a:spcBef>
                <a:spcPts val="0"/>
              </a:spcBef>
              <a:spcAft>
                <a:spcPts val="0"/>
              </a:spcAft>
              <a:buNone/>
            </a:pPr>
            <a:r>
              <a:rPr lang="de" sz="1400">
                <a:latin typeface="Georgia"/>
                <a:ea typeface="Georgia"/>
                <a:cs typeface="Georgia"/>
                <a:sym typeface="Georgia"/>
              </a:rPr>
              <a:t>In die dritte </a:t>
            </a:r>
            <a:r>
              <a:rPr lang="de" sz="1400">
                <a:latin typeface="Georgia"/>
                <a:ea typeface="Georgia"/>
                <a:cs typeface="Georgia"/>
                <a:sym typeface="Georgia"/>
              </a:rPr>
              <a:t>Schachtel</a:t>
            </a:r>
            <a:r>
              <a:rPr lang="de" sz="1400">
                <a:latin typeface="Georgia"/>
                <a:ea typeface="Georgia"/>
                <a:cs typeface="Georgia"/>
                <a:sym typeface="Georgia"/>
              </a:rPr>
              <a:t> kommen Wörter, die eine Eigenschaft bezeichnen: »laut, schwarz«. </a:t>
            </a:r>
            <a:endParaRPr sz="1400">
              <a:latin typeface="Georgia"/>
              <a:ea typeface="Georgia"/>
              <a:cs typeface="Georgia"/>
              <a:sym typeface="Georgia"/>
            </a:endParaRPr>
          </a:p>
          <a:p>
            <a:pPr indent="360000" lvl="0" marL="0" rtl="0" algn="l">
              <a:lnSpc>
                <a:spcPct val="120000"/>
              </a:lnSpc>
              <a:spcBef>
                <a:spcPts val="0"/>
              </a:spcBef>
              <a:spcAft>
                <a:spcPts val="0"/>
              </a:spcAft>
              <a:buNone/>
            </a:pPr>
            <a:r>
              <a:rPr lang="de" sz="1400">
                <a:latin typeface="Georgia"/>
                <a:ea typeface="Georgia"/>
                <a:cs typeface="Georgia"/>
                <a:sym typeface="Georgia"/>
              </a:rPr>
              <a:t>Wir haben hoffentlich eine </a:t>
            </a:r>
            <a:r>
              <a:rPr lang="de" sz="1400">
                <a:latin typeface="Georgia"/>
                <a:ea typeface="Georgia"/>
                <a:cs typeface="Georgia"/>
                <a:sym typeface="Georgia"/>
              </a:rPr>
              <a:t>Schachtel</a:t>
            </a:r>
            <a:r>
              <a:rPr lang="de" sz="1400">
                <a:latin typeface="Georgia"/>
                <a:ea typeface="Georgia"/>
                <a:cs typeface="Georgia"/>
                <a:sym typeface="Georgia"/>
              </a:rPr>
              <a:t> übrig. Sie erhält die Wörter »das, der, die«.</a:t>
            </a:r>
            <a:endParaRPr sz="1400">
              <a:latin typeface="Georgia"/>
              <a:ea typeface="Georgia"/>
              <a:cs typeface="Georgia"/>
              <a:sym typeface="Georgia"/>
            </a:endParaRPr>
          </a:p>
          <a:p>
            <a:pPr indent="360000" lvl="0" marL="0" rtl="0" algn="l">
              <a:lnSpc>
                <a:spcPct val="120000"/>
              </a:lnSpc>
              <a:spcBef>
                <a:spcPts val="0"/>
              </a:spcBef>
              <a:spcAft>
                <a:spcPts val="0"/>
              </a:spcAft>
              <a:buNone/>
            </a:pPr>
            <a:r>
              <a:rPr lang="de" sz="1400">
                <a:latin typeface="Georgia"/>
                <a:ea typeface="Georgia"/>
                <a:cs typeface="Georgia"/>
                <a:sym typeface="Georgia"/>
              </a:rPr>
              <a:t>Alle anderen Wörter bleiben vorerst in dem </a:t>
            </a:r>
            <a:r>
              <a:rPr lang="de" sz="1400">
                <a:solidFill>
                  <a:srgbClr val="A61C00"/>
                </a:solidFill>
                <a:latin typeface="Georgia"/>
                <a:ea typeface="Georgia"/>
                <a:cs typeface="Georgia"/>
                <a:sym typeface="Georgia"/>
              </a:rPr>
              <a:t>Eimer</a:t>
            </a:r>
            <a:r>
              <a:rPr lang="de" sz="1400">
                <a:latin typeface="Georgia"/>
                <a:ea typeface="Georgia"/>
                <a:cs typeface="Georgia"/>
                <a:sym typeface="Georgia"/>
              </a:rPr>
              <a:t>.</a:t>
            </a:r>
            <a:endParaRPr sz="1400">
              <a:latin typeface="Georgia"/>
              <a:ea typeface="Georgia"/>
              <a:cs typeface="Georgia"/>
              <a:sym typeface="Georgia"/>
            </a:endParaRPr>
          </a:p>
          <a:p>
            <a:pPr indent="360000" lvl="0" marL="0" rtl="0" algn="l">
              <a:lnSpc>
                <a:spcPct val="120000"/>
              </a:lnSpc>
              <a:spcBef>
                <a:spcPts val="0"/>
              </a:spcBef>
              <a:spcAft>
                <a:spcPts val="0"/>
              </a:spcAft>
              <a:buNone/>
            </a:pPr>
            <a:r>
              <a:rPr lang="de" sz="1400">
                <a:latin typeface="Georgia"/>
                <a:ea typeface="Georgia"/>
                <a:cs typeface="Georgia"/>
                <a:sym typeface="Georgia"/>
              </a:rPr>
              <a:t>Auf die Schachteln kleben wir Etiketten. Die erste </a:t>
            </a:r>
            <a:r>
              <a:rPr lang="de" sz="1400">
                <a:latin typeface="Georgia"/>
                <a:ea typeface="Georgia"/>
                <a:cs typeface="Georgia"/>
                <a:sym typeface="Georgia"/>
              </a:rPr>
              <a:t>Schachtel</a:t>
            </a:r>
            <a:r>
              <a:rPr lang="de" sz="1400">
                <a:latin typeface="Georgia"/>
                <a:ea typeface="Georgia"/>
                <a:cs typeface="Georgia"/>
                <a:sym typeface="Georgia"/>
              </a:rPr>
              <a:t> für die Gegenstände, Lebewesen und abstrakten Begriffe wird mit »Substantiv« beschriftet. Die zweite erhält das Etikett »Verb« und die dritte die Bezeichnung »Adjektiv«. Die vierte </a:t>
            </a:r>
            <a:r>
              <a:rPr lang="de" sz="1400">
                <a:latin typeface="Georgia"/>
                <a:ea typeface="Georgia"/>
                <a:cs typeface="Georgia"/>
                <a:sym typeface="Georgia"/>
              </a:rPr>
              <a:t>Schachtel</a:t>
            </a:r>
            <a:r>
              <a:rPr lang="de" sz="1400">
                <a:latin typeface="Georgia"/>
                <a:ea typeface="Georgia"/>
                <a:cs typeface="Georgia"/>
                <a:sym typeface="Georgia"/>
              </a:rPr>
              <a:t> bekommt die Aufschrift »Artikel«.</a:t>
            </a:r>
            <a:endParaRPr sz="1400">
              <a:latin typeface="Georgia"/>
              <a:ea typeface="Georgia"/>
              <a:cs typeface="Georgia"/>
              <a:sym typeface="Georgia"/>
            </a:endParaRPr>
          </a:p>
          <a:p>
            <a:pPr indent="360000" lvl="0" marL="0" rtl="0" algn="l">
              <a:lnSpc>
                <a:spcPct val="120000"/>
              </a:lnSpc>
              <a:spcBef>
                <a:spcPts val="0"/>
              </a:spcBef>
              <a:spcAft>
                <a:spcPts val="0"/>
              </a:spcAft>
              <a:buNone/>
            </a:pPr>
            <a:r>
              <a:t/>
            </a:r>
            <a:endParaRPr sz="1400">
              <a:latin typeface="Georgia"/>
              <a:ea typeface="Georgia"/>
              <a:cs typeface="Georgia"/>
              <a:sym typeface="Georgia"/>
            </a:endParaRPr>
          </a:p>
          <a:p>
            <a:pPr indent="360000" lvl="0" marL="0" rtl="0" algn="r">
              <a:lnSpc>
                <a:spcPct val="120000"/>
              </a:lnSpc>
              <a:spcBef>
                <a:spcPts val="0"/>
              </a:spcBef>
              <a:spcAft>
                <a:spcPts val="0"/>
              </a:spcAft>
              <a:buNone/>
            </a:pPr>
            <a:r>
              <a:rPr lang="de" sz="1425">
                <a:latin typeface="Georgia"/>
                <a:ea typeface="Georgia"/>
                <a:cs typeface="Georgia"/>
                <a:sym typeface="Georgia"/>
              </a:rPr>
              <a:t>(Fortsetzung auf der nächsten Folie)</a:t>
            </a:r>
            <a:endParaRPr sz="1400">
              <a:latin typeface="Georgia"/>
              <a:ea typeface="Georgia"/>
              <a:cs typeface="Georgia"/>
              <a:sym typeface="Georgia"/>
            </a:endParaRPr>
          </a:p>
          <a:p>
            <a:pPr indent="360000" lvl="0" marL="0" rtl="0" algn="l">
              <a:lnSpc>
                <a:spcPct val="120000"/>
              </a:lnSpc>
              <a:spcBef>
                <a:spcPts val="0"/>
              </a:spcBef>
              <a:spcAft>
                <a:spcPts val="0"/>
              </a:spcAft>
              <a:buNone/>
            </a:pPr>
            <a:r>
              <a:t/>
            </a:r>
            <a:endParaRPr sz="1400">
              <a:latin typeface="Georgia"/>
              <a:ea typeface="Georgia"/>
              <a:cs typeface="Georgia"/>
              <a:sym typeface="Georgia"/>
            </a:endParaRPr>
          </a:p>
        </p:txBody>
      </p:sp>
      <p:sp>
        <p:nvSpPr>
          <p:cNvPr id="151" name="Google Shape;151;p1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152" name="Google Shape;152;p16"/>
          <p:cNvPicPr preferRelativeResize="0"/>
          <p:nvPr/>
        </p:nvPicPr>
        <p:blipFill>
          <a:blip r:embed="rId3">
            <a:alphaModFix/>
          </a:blip>
          <a:stretch>
            <a:fillRect/>
          </a:stretch>
        </p:blipFill>
        <p:spPr>
          <a:xfrm>
            <a:off x="785675" y="3805699"/>
            <a:ext cx="1426350" cy="944675"/>
          </a:xfrm>
          <a:prstGeom prst="rect">
            <a:avLst/>
          </a:prstGeom>
          <a:noFill/>
          <a:ln>
            <a:noFill/>
          </a:ln>
        </p:spPr>
      </p:pic>
      <p:pic>
        <p:nvPicPr>
          <p:cNvPr id="153" name="Google Shape;153;p16"/>
          <p:cNvPicPr preferRelativeResize="0"/>
          <p:nvPr/>
        </p:nvPicPr>
        <p:blipFill>
          <a:blip r:embed="rId4">
            <a:alphaModFix/>
          </a:blip>
          <a:stretch>
            <a:fillRect/>
          </a:stretch>
        </p:blipFill>
        <p:spPr>
          <a:xfrm>
            <a:off x="2596748" y="3469523"/>
            <a:ext cx="1422578" cy="944675"/>
          </a:xfrm>
          <a:prstGeom prst="rect">
            <a:avLst/>
          </a:prstGeom>
          <a:noFill/>
          <a:ln>
            <a:noFill/>
          </a:ln>
        </p:spPr>
      </p:pic>
      <p:pic>
        <p:nvPicPr>
          <p:cNvPr id="154" name="Google Shape;154;p16"/>
          <p:cNvPicPr preferRelativeResize="0"/>
          <p:nvPr/>
        </p:nvPicPr>
        <p:blipFill>
          <a:blip r:embed="rId5">
            <a:alphaModFix/>
          </a:blip>
          <a:stretch>
            <a:fillRect/>
          </a:stretch>
        </p:blipFill>
        <p:spPr>
          <a:xfrm>
            <a:off x="3973392" y="3717068"/>
            <a:ext cx="1422575" cy="944650"/>
          </a:xfrm>
          <a:prstGeom prst="rect">
            <a:avLst/>
          </a:prstGeom>
          <a:noFill/>
          <a:ln>
            <a:noFill/>
          </a:ln>
        </p:spPr>
      </p:pic>
      <p:sp>
        <p:nvSpPr>
          <p:cNvPr id="155" name="Google Shape;155;p16"/>
          <p:cNvSpPr txBox="1"/>
          <p:nvPr/>
        </p:nvSpPr>
        <p:spPr>
          <a:xfrm>
            <a:off x="683750" y="4543675"/>
            <a:ext cx="1630200" cy="20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latin typeface="Georgia"/>
                <a:ea typeface="Georgia"/>
                <a:cs typeface="Georgia"/>
                <a:sym typeface="Georgia"/>
              </a:rPr>
              <a:t>Computertastatur</a:t>
            </a:r>
            <a:endParaRPr>
              <a:latin typeface="Georgia"/>
              <a:ea typeface="Georgia"/>
              <a:cs typeface="Georgia"/>
              <a:sym typeface="Georgia"/>
            </a:endParaRPr>
          </a:p>
        </p:txBody>
      </p:sp>
      <p:sp>
        <p:nvSpPr>
          <p:cNvPr id="156" name="Google Shape;156;p16"/>
          <p:cNvSpPr txBox="1"/>
          <p:nvPr/>
        </p:nvSpPr>
        <p:spPr>
          <a:xfrm>
            <a:off x="3093675" y="4260475"/>
            <a:ext cx="428700" cy="28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latin typeface="Georgia"/>
                <a:ea typeface="Georgia"/>
                <a:cs typeface="Georgia"/>
                <a:sym typeface="Georgia"/>
              </a:rPr>
              <a:t>ist</a:t>
            </a:r>
            <a:endParaRPr>
              <a:latin typeface="Georgia"/>
              <a:ea typeface="Georgia"/>
              <a:cs typeface="Georgia"/>
              <a:sym typeface="Georgia"/>
            </a:endParaRPr>
          </a:p>
        </p:txBody>
      </p:sp>
      <p:sp>
        <p:nvSpPr>
          <p:cNvPr id="157" name="Google Shape;157;p16"/>
          <p:cNvSpPr txBox="1"/>
          <p:nvPr/>
        </p:nvSpPr>
        <p:spPr>
          <a:xfrm>
            <a:off x="4267538" y="4543675"/>
            <a:ext cx="834300" cy="28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latin typeface="Georgia"/>
                <a:ea typeface="Georgia"/>
                <a:cs typeface="Georgia"/>
                <a:sym typeface="Georgia"/>
              </a:rPr>
              <a:t>schwarz</a:t>
            </a:r>
            <a:endParaRPr>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7"/>
          <p:cNvSpPr txBox="1"/>
          <p:nvPr>
            <p:ph idx="1" type="body"/>
          </p:nvPr>
        </p:nvSpPr>
        <p:spPr>
          <a:xfrm>
            <a:off x="819150" y="817200"/>
            <a:ext cx="7505700" cy="3597000"/>
          </a:xfrm>
          <a:prstGeom prst="rect">
            <a:avLst/>
          </a:prstGeom>
        </p:spPr>
        <p:txBody>
          <a:bodyPr anchorCtr="0" anchor="t" bIns="91425" lIns="91425" spcFirstLastPara="1" rIns="91425" wrap="square" tIns="91425">
            <a:noAutofit/>
          </a:bodyPr>
          <a:lstStyle/>
          <a:p>
            <a:pPr indent="360000" lvl="0" marL="0" rtl="0" algn="l">
              <a:lnSpc>
                <a:spcPct val="120000"/>
              </a:lnSpc>
              <a:spcBef>
                <a:spcPts val="0"/>
              </a:spcBef>
              <a:spcAft>
                <a:spcPts val="0"/>
              </a:spcAft>
              <a:buNone/>
            </a:pPr>
            <a:r>
              <a:rPr lang="de" sz="1400">
                <a:latin typeface="Georgia"/>
                <a:ea typeface="Georgia"/>
                <a:cs typeface="Georgia"/>
                <a:sym typeface="Georgia"/>
              </a:rPr>
              <a:t>Betrachten wir die Wörter, die ursprünglich im </a:t>
            </a:r>
            <a:r>
              <a:rPr lang="de" sz="1400">
                <a:solidFill>
                  <a:srgbClr val="A61C00"/>
                </a:solidFill>
                <a:latin typeface="Georgia"/>
                <a:ea typeface="Georgia"/>
                <a:cs typeface="Georgia"/>
                <a:sym typeface="Georgia"/>
              </a:rPr>
              <a:t>Eimer</a:t>
            </a:r>
            <a:r>
              <a:rPr lang="de" sz="1400">
                <a:latin typeface="Georgia"/>
                <a:ea typeface="Georgia"/>
                <a:cs typeface="Georgia"/>
                <a:sym typeface="Georgia"/>
              </a:rPr>
              <a:t> waren. Einige bedeuten mehr oder weniger dasselbe, obwohl sie etwas anders aussehen: »ein, eine, einen«, »ihr, ihre, ihrer«, »viel, vieles«. Solche kleinen Unterschiede finden wir auch bei den Wörtern, die wir in leicht veränderter Form in die </a:t>
            </a:r>
            <a:r>
              <a:rPr lang="de" sz="1400">
                <a:latin typeface="Georgia"/>
                <a:ea typeface="Georgia"/>
                <a:cs typeface="Georgia"/>
                <a:sym typeface="Georgia"/>
              </a:rPr>
              <a:t>Schachteln</a:t>
            </a:r>
            <a:r>
              <a:rPr lang="de" sz="1400">
                <a:latin typeface="Georgia"/>
                <a:ea typeface="Georgia"/>
                <a:cs typeface="Georgia"/>
                <a:sym typeface="Georgia"/>
              </a:rPr>
              <a:t> gepackt haben: Satz (statt: Sätze) und Wort (statt: Wörter). </a:t>
            </a:r>
            <a:endParaRPr sz="1400">
              <a:latin typeface="Georgia"/>
              <a:ea typeface="Georgia"/>
              <a:cs typeface="Georgia"/>
              <a:sym typeface="Georgia"/>
            </a:endParaRPr>
          </a:p>
          <a:p>
            <a:pPr indent="360000" lvl="0" marL="0" rtl="0" algn="l">
              <a:lnSpc>
                <a:spcPct val="120000"/>
              </a:lnSpc>
              <a:spcBef>
                <a:spcPts val="0"/>
              </a:spcBef>
              <a:spcAft>
                <a:spcPts val="0"/>
              </a:spcAft>
              <a:buNone/>
            </a:pPr>
            <a:r>
              <a:rPr lang="de" sz="1400">
                <a:latin typeface="Georgia"/>
                <a:ea typeface="Georgia"/>
                <a:cs typeface="Georgia"/>
                <a:sym typeface="Georgia"/>
              </a:rPr>
              <a:t>Das Sortieren von Wörtern aus dem </a:t>
            </a:r>
            <a:r>
              <a:rPr lang="de" sz="1400">
                <a:solidFill>
                  <a:srgbClr val="A61C00"/>
                </a:solidFill>
                <a:latin typeface="Georgia"/>
                <a:ea typeface="Georgia"/>
                <a:cs typeface="Georgia"/>
                <a:sym typeface="Georgia"/>
              </a:rPr>
              <a:t>Eimer</a:t>
            </a:r>
            <a:r>
              <a:rPr lang="de" sz="1400">
                <a:latin typeface="Georgia"/>
                <a:ea typeface="Georgia"/>
                <a:cs typeface="Georgia"/>
                <a:sym typeface="Georgia"/>
              </a:rPr>
              <a:t> in unsere Schachteln bringt uns zur nächsten Erkenntnis: Wörter werden in Kategorien eingeteilt. Jede Schachtel entspricht einer Kategorie.</a:t>
            </a:r>
            <a:endParaRPr sz="1400">
              <a:latin typeface="Georgia"/>
              <a:ea typeface="Georgia"/>
              <a:cs typeface="Georgia"/>
              <a:sym typeface="Georgia"/>
            </a:endParaRPr>
          </a:p>
          <a:p>
            <a:pPr indent="360000" lvl="0" marL="0" rtl="0" algn="l">
              <a:lnSpc>
                <a:spcPct val="120000"/>
              </a:lnSpc>
              <a:spcBef>
                <a:spcPts val="0"/>
              </a:spcBef>
              <a:spcAft>
                <a:spcPts val="0"/>
              </a:spcAft>
              <a:buNone/>
            </a:pPr>
            <a:r>
              <a:rPr lang="de" sz="1400">
                <a:latin typeface="Georgia"/>
                <a:ea typeface="Georgia"/>
                <a:cs typeface="Georgia"/>
                <a:sym typeface="Georgia"/>
              </a:rPr>
              <a:t>Wenn Wörter zu Sätzen zusammengefügt werden, erhalten sie zusätzlich zu ihrer Bedeutung eine Funktion im Satz. »Der Autor benutzt eine Computertastatur.« beschreibt eine Handlung (benutzen), die von jemanden ausgeführt wird (Autor). Diese Handlung (von »Ergebnis« kann man hier nicht sprechen) betrifft die Computertastatur. </a:t>
            </a:r>
            <a:endParaRPr sz="1400">
              <a:latin typeface="Georgia"/>
              <a:ea typeface="Georgia"/>
              <a:cs typeface="Georgia"/>
              <a:sym typeface="Georgia"/>
            </a:endParaRPr>
          </a:p>
          <a:p>
            <a:pPr indent="360000" lvl="0" marL="0" rtl="0" algn="l">
              <a:lnSpc>
                <a:spcPct val="120000"/>
              </a:lnSpc>
              <a:spcBef>
                <a:spcPts val="0"/>
              </a:spcBef>
              <a:spcAft>
                <a:spcPts val="0"/>
              </a:spcAft>
              <a:buNone/>
            </a:pPr>
            <a:r>
              <a:t/>
            </a:r>
            <a:endParaRPr sz="1400">
              <a:latin typeface="Georgia"/>
              <a:ea typeface="Georgia"/>
              <a:cs typeface="Georgia"/>
              <a:sym typeface="Georgia"/>
            </a:endParaRPr>
          </a:p>
          <a:p>
            <a:pPr indent="360000" lvl="0" marL="0" rtl="0" algn="r">
              <a:lnSpc>
                <a:spcPct val="120000"/>
              </a:lnSpc>
              <a:spcBef>
                <a:spcPts val="0"/>
              </a:spcBef>
              <a:spcAft>
                <a:spcPts val="0"/>
              </a:spcAft>
              <a:buNone/>
            </a:pPr>
            <a:r>
              <a:rPr lang="de" sz="1425">
                <a:latin typeface="Georgia"/>
                <a:ea typeface="Georgia"/>
                <a:cs typeface="Georgia"/>
                <a:sym typeface="Georgia"/>
              </a:rPr>
              <a:t>(Fortsetzung auf der nächsten Folie)</a:t>
            </a:r>
            <a:endParaRPr sz="1400">
              <a:latin typeface="Georgia"/>
              <a:ea typeface="Georgia"/>
              <a:cs typeface="Georgia"/>
              <a:sym typeface="Georgia"/>
            </a:endParaRPr>
          </a:p>
        </p:txBody>
      </p:sp>
      <p:sp>
        <p:nvSpPr>
          <p:cNvPr id="163" name="Google Shape;163;p1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8"/>
          <p:cNvSpPr txBox="1"/>
          <p:nvPr>
            <p:ph idx="1" type="body"/>
          </p:nvPr>
        </p:nvSpPr>
        <p:spPr>
          <a:xfrm>
            <a:off x="819150" y="817200"/>
            <a:ext cx="7505700" cy="3597000"/>
          </a:xfrm>
          <a:prstGeom prst="rect">
            <a:avLst/>
          </a:prstGeom>
        </p:spPr>
        <p:txBody>
          <a:bodyPr anchorCtr="0" anchor="t" bIns="91425" lIns="91425" spcFirstLastPara="1" rIns="91425" wrap="square" tIns="91425">
            <a:noAutofit/>
          </a:bodyPr>
          <a:lstStyle/>
          <a:p>
            <a:pPr indent="360000" lvl="0" marL="0" rtl="0" algn="l">
              <a:lnSpc>
                <a:spcPct val="120000"/>
              </a:lnSpc>
              <a:spcBef>
                <a:spcPts val="0"/>
              </a:spcBef>
              <a:spcAft>
                <a:spcPts val="0"/>
              </a:spcAft>
              <a:buNone/>
            </a:pPr>
            <a:r>
              <a:rPr lang="de" sz="1400">
                <a:latin typeface="Georgia"/>
                <a:ea typeface="Georgia"/>
                <a:cs typeface="Georgia"/>
                <a:sym typeface="Georgia"/>
              </a:rPr>
              <a:t>Um ihre Funktion zu erfüllen, werden die Wörter gelegentlich verändert (»benutzen« wird zu »benutzt«). Diese Änderung der Form habe wir rückgängig gemacht, als wir sie in die Schachteln gepackt haben.</a:t>
            </a:r>
            <a:endParaRPr sz="1400">
              <a:latin typeface="Georgia"/>
              <a:ea typeface="Georgia"/>
              <a:cs typeface="Georgia"/>
              <a:sym typeface="Georgia"/>
            </a:endParaRPr>
          </a:p>
          <a:p>
            <a:pPr indent="360000" lvl="0" marL="0" rtl="0" algn="l">
              <a:lnSpc>
                <a:spcPct val="120000"/>
              </a:lnSpc>
              <a:spcBef>
                <a:spcPts val="0"/>
              </a:spcBef>
              <a:spcAft>
                <a:spcPts val="0"/>
              </a:spcAft>
              <a:buNone/>
            </a:pPr>
            <a:r>
              <a:t/>
            </a:r>
            <a:endParaRPr sz="1400">
              <a:latin typeface="Georgia"/>
              <a:ea typeface="Georgia"/>
              <a:cs typeface="Georgia"/>
              <a:sym typeface="Georgia"/>
            </a:endParaRPr>
          </a:p>
          <a:p>
            <a:pPr indent="0" lvl="0" marL="0" rtl="0" algn="l">
              <a:lnSpc>
                <a:spcPct val="120000"/>
              </a:lnSpc>
              <a:spcBef>
                <a:spcPts val="0"/>
              </a:spcBef>
              <a:spcAft>
                <a:spcPts val="0"/>
              </a:spcAft>
              <a:buNone/>
            </a:pPr>
            <a:r>
              <a:rPr b="1" lang="de" sz="1400">
                <a:solidFill>
                  <a:srgbClr val="A61C00"/>
                </a:solidFill>
                <a:latin typeface="Georgia"/>
                <a:ea typeface="Georgia"/>
                <a:cs typeface="Georgia"/>
                <a:sym typeface="Georgia"/>
              </a:rPr>
              <a:t>Wozu das Ganze? Was habe ich davon?</a:t>
            </a:r>
            <a:endParaRPr b="1" sz="1400">
              <a:solidFill>
                <a:srgbClr val="A61C00"/>
              </a:solidFill>
              <a:latin typeface="Georgia"/>
              <a:ea typeface="Georgia"/>
              <a:cs typeface="Georgia"/>
              <a:sym typeface="Georgia"/>
            </a:endParaRPr>
          </a:p>
          <a:p>
            <a:pPr indent="0" lvl="0" marL="0" rtl="0" algn="l">
              <a:lnSpc>
                <a:spcPct val="120000"/>
              </a:lnSpc>
              <a:spcBef>
                <a:spcPts val="0"/>
              </a:spcBef>
              <a:spcAft>
                <a:spcPts val="0"/>
              </a:spcAft>
              <a:buNone/>
            </a:pPr>
            <a:r>
              <a:t/>
            </a:r>
            <a:endParaRPr sz="1400">
              <a:latin typeface="Georgia"/>
              <a:ea typeface="Georgia"/>
              <a:cs typeface="Georgia"/>
              <a:sym typeface="Georgia"/>
            </a:endParaRPr>
          </a:p>
          <a:p>
            <a:pPr indent="0" lvl="0" marL="0" rtl="0" algn="l">
              <a:lnSpc>
                <a:spcPct val="120000"/>
              </a:lnSpc>
              <a:spcBef>
                <a:spcPts val="0"/>
              </a:spcBef>
              <a:spcAft>
                <a:spcPts val="0"/>
              </a:spcAft>
              <a:buNone/>
            </a:pPr>
            <a:r>
              <a:rPr lang="de" sz="1400">
                <a:latin typeface="Georgia"/>
                <a:ea typeface="Georgia"/>
                <a:cs typeface="Georgia"/>
                <a:sym typeface="Georgia"/>
              </a:rPr>
              <a:t>Sprache dient der Verständigung. Eine Person will eine oder mehreren anderen Personen etwas mitteilen. Damit die Personen sich verstehen, reicht es nicht, die Bedeutung von Wörtern zu kennen (so wie sie in den </a:t>
            </a:r>
            <a:r>
              <a:rPr lang="de" sz="1400">
                <a:solidFill>
                  <a:srgbClr val="A61C00"/>
                </a:solidFill>
                <a:latin typeface="Georgia"/>
                <a:ea typeface="Georgia"/>
                <a:cs typeface="Georgia"/>
                <a:sym typeface="Georgia"/>
              </a:rPr>
              <a:t>Eimer</a:t>
            </a:r>
            <a:r>
              <a:rPr lang="de" sz="1400">
                <a:latin typeface="Georgia"/>
                <a:ea typeface="Georgia"/>
                <a:cs typeface="Georgia"/>
                <a:sym typeface="Georgia"/>
              </a:rPr>
              <a:t> geschüttet wurden), sondern man muss wissen, welche Funktion sie haben, wie und warum sie verändert werden und wie aus ihnen Sätze entstehen.</a:t>
            </a:r>
            <a:endParaRPr sz="1400">
              <a:latin typeface="Georgia"/>
              <a:ea typeface="Georgia"/>
              <a:cs typeface="Georgia"/>
              <a:sym typeface="Georgia"/>
            </a:endParaRPr>
          </a:p>
          <a:p>
            <a:pPr indent="0" lvl="0" marL="0" rtl="0" algn="l">
              <a:lnSpc>
                <a:spcPct val="120000"/>
              </a:lnSpc>
              <a:spcBef>
                <a:spcPts val="0"/>
              </a:spcBef>
              <a:spcAft>
                <a:spcPts val="0"/>
              </a:spcAft>
              <a:buNone/>
            </a:pPr>
            <a:r>
              <a:t/>
            </a:r>
            <a:endParaRPr sz="1400">
              <a:latin typeface="Georgia"/>
              <a:ea typeface="Georgia"/>
              <a:cs typeface="Georgia"/>
              <a:sym typeface="Georgia"/>
            </a:endParaRPr>
          </a:p>
          <a:p>
            <a:pPr indent="0" lvl="0" marL="0" rtl="0" algn="l">
              <a:lnSpc>
                <a:spcPct val="120000"/>
              </a:lnSpc>
              <a:spcBef>
                <a:spcPts val="0"/>
              </a:spcBef>
              <a:spcAft>
                <a:spcPts val="0"/>
              </a:spcAft>
              <a:buNone/>
            </a:pPr>
            <a:r>
              <a:rPr lang="de" sz="1400">
                <a:latin typeface="Georgia"/>
                <a:ea typeface="Georgia"/>
                <a:cs typeface="Georgia"/>
                <a:sym typeface="Georgia"/>
              </a:rPr>
              <a:t>Dann können Sie nicht nur Mustersätze nachplappern, sondern eine Sprache </a:t>
            </a:r>
            <a:r>
              <a:rPr lang="de" sz="1700">
                <a:solidFill>
                  <a:srgbClr val="0000FF"/>
                </a:solidFill>
                <a:highlight>
                  <a:srgbClr val="FFE599"/>
                </a:highlight>
                <a:latin typeface="Georgia"/>
                <a:ea typeface="Georgia"/>
                <a:cs typeface="Georgia"/>
                <a:sym typeface="Georgia"/>
              </a:rPr>
              <a:t>beherrschen</a:t>
            </a:r>
            <a:r>
              <a:rPr lang="de" sz="1400">
                <a:latin typeface="Georgia"/>
                <a:ea typeface="Georgia"/>
                <a:cs typeface="Georgia"/>
                <a:sym typeface="Georgia"/>
              </a:rPr>
              <a:t>.</a:t>
            </a:r>
            <a:endParaRPr sz="1400">
              <a:latin typeface="Georgia"/>
              <a:ea typeface="Georgia"/>
              <a:cs typeface="Georgia"/>
              <a:sym typeface="Georgia"/>
            </a:endParaRPr>
          </a:p>
          <a:p>
            <a:pPr indent="0" lvl="0" marL="0" rtl="0" algn="l">
              <a:lnSpc>
                <a:spcPct val="120000"/>
              </a:lnSpc>
              <a:spcBef>
                <a:spcPts val="0"/>
              </a:spcBef>
              <a:spcAft>
                <a:spcPts val="0"/>
              </a:spcAft>
              <a:buNone/>
            </a:pPr>
            <a:r>
              <a:t/>
            </a:r>
            <a:endParaRPr sz="1400">
              <a:latin typeface="Georgia"/>
              <a:ea typeface="Georgia"/>
              <a:cs typeface="Georgia"/>
              <a:sym typeface="Georgia"/>
            </a:endParaRPr>
          </a:p>
          <a:p>
            <a:pPr indent="360000" lvl="0" marL="0" rtl="0" algn="r">
              <a:lnSpc>
                <a:spcPct val="120000"/>
              </a:lnSpc>
              <a:spcBef>
                <a:spcPts val="0"/>
              </a:spcBef>
              <a:spcAft>
                <a:spcPts val="0"/>
              </a:spcAft>
              <a:buNone/>
            </a:pPr>
            <a:r>
              <a:t/>
            </a:r>
            <a:endParaRPr sz="1400">
              <a:latin typeface="Georgia"/>
              <a:ea typeface="Georgia"/>
              <a:cs typeface="Georgia"/>
              <a:sym typeface="Georgia"/>
            </a:endParaRPr>
          </a:p>
        </p:txBody>
      </p:sp>
      <p:sp>
        <p:nvSpPr>
          <p:cNvPr id="169" name="Google Shape;169;p1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de"/>
              <a:t>‹#›</a:t>
            </a:fld>
            <a:endParaRPr/>
          </a:p>
        </p:txBody>
      </p:sp>
      <p:pic>
        <p:nvPicPr>
          <p:cNvPr id="175" name="Google Shape;175;p19"/>
          <p:cNvPicPr preferRelativeResize="0"/>
          <p:nvPr/>
        </p:nvPicPr>
        <p:blipFill rotWithShape="1">
          <a:blip r:embed="rId3">
            <a:alphaModFix/>
          </a:blip>
          <a:srcRect b="27219" l="0" r="0" t="27224"/>
          <a:stretch/>
        </p:blipFill>
        <p:spPr>
          <a:xfrm>
            <a:off x="1253676" y="1721425"/>
            <a:ext cx="6636648" cy="170064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