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y="5143500" cx="9144000"/>
  <p:notesSz cx="6858000" cy="9144000"/>
  <p:embeddedFontLst>
    <p:embeddedFont>
      <p:font typeface="Nunito"/>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1E4E4B1-9753-410B-BC1B-A2D3A6385842}">
  <a:tblStyle styleId="{91E4E4B1-9753-410B-BC1B-A2D3A6385842}"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Nunito-regular.fntdata"/><Relationship Id="rId25" Type="http://schemas.openxmlformats.org/officeDocument/2006/relationships/slide" Target="slides/slide19.xml"/><Relationship Id="rId28" Type="http://schemas.openxmlformats.org/officeDocument/2006/relationships/font" Target="fonts/Nunito-italic.fntdata"/><Relationship Id="rId27" Type="http://schemas.openxmlformats.org/officeDocument/2006/relationships/font" Target="fonts/Nunito-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Nunito-boldItalic.fntdata"/><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25d7dca88b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25d7dca88b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25d6b8b3e1a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25d6b8b3e1a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25d6b8b3e1a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25d6b8b3e1a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25d6b8b3e1a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25d6b8b3e1a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25d6b8b3e1a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25d6b8b3e1a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25d6b8b3e1a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25d6b8b3e1a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25d6b8b3e1a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25d6b8b3e1a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25d6b8b3e1a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25d6b8b3e1a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25d6b8b3e1a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25d6b8b3e1a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25d6b8b3e1a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25d6b8b3e1a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534648673b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534648673b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5d6b8b3e1a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5d6b8b3e1a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5d6b8b3e1a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5d6b8b3e1a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7b36f79b5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27b36f79b5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25d6b8b3e1a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25d6b8b3e1a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5d6b8b3e1a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25d6b8b3e1a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5d6b8b3e1a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25d6b8b3e1a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25d6b8b3e1a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25d6b8b3e1a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de"/>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850500" y="1515650"/>
            <a:ext cx="7443000" cy="1897500"/>
          </a:xfrm>
          <a:prstGeom prst="rect">
            <a:avLst/>
          </a:prstGeom>
        </p:spPr>
        <p:txBody>
          <a:bodyPr anchorCtr="0" anchor="ctr" bIns="91425" lIns="91425" spcFirstLastPara="1" rIns="91425" wrap="square" tIns="91425">
            <a:noAutofit/>
          </a:bodyPr>
          <a:lstStyle/>
          <a:p>
            <a:pPr indent="0" lvl="0" marL="0" rtl="0" algn="ctr">
              <a:lnSpc>
                <a:spcPct val="100000"/>
              </a:lnSpc>
              <a:spcBef>
                <a:spcPts val="1800"/>
              </a:spcBef>
              <a:spcAft>
                <a:spcPts val="0"/>
              </a:spcAft>
              <a:buNone/>
            </a:pPr>
            <a:r>
              <a:rPr b="1" lang="de" sz="4800">
                <a:highlight>
                  <a:schemeClr val="dk1"/>
                </a:highlight>
              </a:rPr>
              <a:t>Esperanto online:</a:t>
            </a:r>
            <a:endParaRPr b="1" sz="4800">
              <a:highlight>
                <a:schemeClr val="dk1"/>
              </a:highlight>
            </a:endParaRPr>
          </a:p>
          <a:p>
            <a:pPr indent="0" lvl="0" marL="0" rtl="0" algn="ctr">
              <a:lnSpc>
                <a:spcPct val="100000"/>
              </a:lnSpc>
              <a:spcBef>
                <a:spcPts val="1800"/>
              </a:spcBef>
              <a:spcAft>
                <a:spcPts val="0"/>
              </a:spcAft>
              <a:buNone/>
            </a:pPr>
            <a:r>
              <a:rPr b="1" lang="de" sz="4800">
                <a:highlight>
                  <a:schemeClr val="dk1"/>
                </a:highlight>
              </a:rPr>
              <a:t>ABC der Wortarten</a:t>
            </a:r>
            <a:endParaRPr b="1" sz="4800">
              <a:highlight>
                <a:schemeClr val="dk1"/>
              </a:highlight>
            </a:endParaRPr>
          </a:p>
          <a:p>
            <a:pPr indent="0" lvl="0" marL="0" rtl="0" algn="l">
              <a:lnSpc>
                <a:spcPct val="115000"/>
              </a:lnSpc>
              <a:spcBef>
                <a:spcPts val="1800"/>
              </a:spcBef>
              <a:spcAft>
                <a:spcPts val="400"/>
              </a:spcAft>
              <a:buNone/>
            </a:pPr>
            <a:r>
              <a:t/>
            </a:r>
            <a:endParaRPr b="1" sz="1700">
              <a:highlight>
                <a:srgbClr val="EEEEEE"/>
              </a:highlight>
            </a:endParaRPr>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de" sz="1800">
                <a:solidFill>
                  <a:srgbClr val="000000"/>
                </a:solidFill>
              </a:rPr>
              <a:t>Michael Lennartz</a:t>
            </a:r>
            <a:endParaRPr sz="180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2"/>
          <p:cNvSpPr txBox="1"/>
          <p:nvPr>
            <p:ph idx="1" type="body"/>
          </p:nvPr>
        </p:nvSpPr>
        <p:spPr>
          <a:xfrm>
            <a:off x="819150" y="681200"/>
            <a:ext cx="7505700" cy="38625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ABC der Wortarten – Prädikat</a:t>
            </a:r>
            <a:endParaRPr sz="1525">
              <a:latin typeface="Georgia"/>
              <a:ea typeface="Georgia"/>
              <a:cs typeface="Georgia"/>
              <a:sym typeface="Georgia"/>
            </a:endParaRPr>
          </a:p>
          <a:p>
            <a:pPr indent="0" lvl="0" marL="0" rtl="0" algn="l">
              <a:lnSpc>
                <a:spcPct val="95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0"/>
              </a:spcAft>
              <a:buSzPts val="275"/>
              <a:buNone/>
            </a:pPr>
            <a:r>
              <a:rPr lang="de" sz="1525">
                <a:solidFill>
                  <a:srgbClr val="0000FF"/>
                </a:solidFill>
                <a:latin typeface="Georgia"/>
                <a:ea typeface="Georgia"/>
                <a:cs typeface="Georgia"/>
                <a:sym typeface="Georgia"/>
              </a:rPr>
              <a:t>Das </a:t>
            </a:r>
            <a:r>
              <a:rPr b="1" lang="de" sz="1525">
                <a:solidFill>
                  <a:srgbClr val="0000FF"/>
                </a:solidFill>
                <a:latin typeface="Georgia"/>
                <a:ea typeface="Georgia"/>
                <a:cs typeface="Georgia"/>
                <a:sym typeface="Georgia"/>
              </a:rPr>
              <a:t>Prädikat</a:t>
            </a:r>
            <a:r>
              <a:rPr lang="de" sz="1525">
                <a:solidFill>
                  <a:srgbClr val="0000FF"/>
                </a:solidFill>
                <a:latin typeface="Georgia"/>
                <a:ea typeface="Georgia"/>
                <a:cs typeface="Georgia"/>
                <a:sym typeface="Georgia"/>
              </a:rPr>
              <a:t> ist die Satzaussage und damit der zentrale Bestandteil eines Satzes</a:t>
            </a:r>
            <a:r>
              <a:rPr lang="de" sz="1525">
                <a:solidFill>
                  <a:srgbClr val="0000FF"/>
                </a:solidFill>
                <a:latin typeface="Georgia"/>
                <a:ea typeface="Georgia"/>
                <a:cs typeface="Georgia"/>
                <a:sym typeface="Georgia"/>
              </a:rPr>
              <a:t>. Es beantwortet – sehr vereinfacht – die Frage »Was geschieht?«. Es enthält mindestens eine </a:t>
            </a:r>
            <a:r>
              <a:rPr lang="de" sz="1525">
                <a:solidFill>
                  <a:srgbClr val="45818E"/>
                </a:solidFill>
                <a:latin typeface="Georgia"/>
                <a:ea typeface="Georgia"/>
                <a:cs typeface="Georgia"/>
                <a:sym typeface="Georgia"/>
              </a:rPr>
              <a:t>finite (gebeugte) Verbform</a:t>
            </a:r>
            <a:r>
              <a:rPr lang="de" sz="1525">
                <a:solidFill>
                  <a:srgbClr val="0000FF"/>
                </a:solidFill>
                <a:latin typeface="Georgia"/>
                <a:ea typeface="Georgia"/>
                <a:cs typeface="Georgia"/>
                <a:sym typeface="Georgia"/>
              </a:rPr>
              <a:t>. Eventuelle weitere Teile des Prädikats nennt man im Esperanto </a:t>
            </a:r>
            <a:r>
              <a:rPr lang="de" sz="1525">
                <a:solidFill>
                  <a:srgbClr val="CC0000"/>
                </a:solidFill>
                <a:latin typeface="Georgia"/>
                <a:ea typeface="Georgia"/>
                <a:cs typeface="Georgia"/>
                <a:sym typeface="Georgia"/>
              </a:rPr>
              <a:t>»predikativo«</a:t>
            </a:r>
            <a:r>
              <a:rPr lang="de" sz="1525">
                <a:solidFill>
                  <a:srgbClr val="0000FF"/>
                </a:solidFill>
                <a:latin typeface="Georgia"/>
                <a:ea typeface="Georgia"/>
                <a:cs typeface="Georgia"/>
                <a:sym typeface="Georgia"/>
              </a:rPr>
              <a:t> (La libro </a:t>
            </a:r>
            <a:r>
              <a:rPr lang="de" sz="1525">
                <a:solidFill>
                  <a:srgbClr val="45818E"/>
                </a:solidFill>
                <a:latin typeface="Georgia"/>
                <a:ea typeface="Georgia"/>
                <a:cs typeface="Georgia"/>
                <a:sym typeface="Georgia"/>
              </a:rPr>
              <a:t>estas</a:t>
            </a:r>
            <a:r>
              <a:rPr lang="de" sz="1525">
                <a:solidFill>
                  <a:srgbClr val="0000FF"/>
                </a:solidFill>
                <a:latin typeface="Georgia"/>
                <a:ea typeface="Georgia"/>
                <a:cs typeface="Georgia"/>
                <a:sym typeface="Georgia"/>
              </a:rPr>
              <a:t> </a:t>
            </a:r>
            <a:r>
              <a:rPr lang="de" sz="1525">
                <a:solidFill>
                  <a:srgbClr val="CC0000"/>
                </a:solidFill>
                <a:latin typeface="Georgia"/>
                <a:ea typeface="Georgia"/>
                <a:cs typeface="Georgia"/>
                <a:sym typeface="Georgia"/>
              </a:rPr>
              <a:t>interesa</a:t>
            </a:r>
            <a:r>
              <a:rPr lang="de" sz="1525">
                <a:solidFill>
                  <a:srgbClr val="0000FF"/>
                </a:solidFill>
                <a:latin typeface="Georgia"/>
                <a:ea typeface="Georgia"/>
                <a:cs typeface="Georgia"/>
                <a:sym typeface="Georgia"/>
              </a:rPr>
              <a:t>. ). In Esperanto: predikato.</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1200"/>
              </a:spcAft>
              <a:buSzPts val="275"/>
              <a:buNone/>
            </a:pPr>
            <a:r>
              <a:t/>
            </a:r>
            <a:endParaRPr sz="1525">
              <a:solidFill>
                <a:srgbClr val="0000FF"/>
              </a:solidFill>
              <a:latin typeface="Georgia"/>
              <a:ea typeface="Georgia"/>
              <a:cs typeface="Georgia"/>
              <a:sym typeface="Georgia"/>
            </a:endParaRPr>
          </a:p>
        </p:txBody>
      </p:sp>
      <p:sp>
        <p:nvSpPr>
          <p:cNvPr id="184" name="Google Shape;184;p2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3"/>
          <p:cNvSpPr txBox="1"/>
          <p:nvPr>
            <p:ph idx="1" type="body"/>
          </p:nvPr>
        </p:nvSpPr>
        <p:spPr>
          <a:xfrm>
            <a:off x="819150" y="681200"/>
            <a:ext cx="7505700" cy="38625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ABC der Wortarten – Präfix</a:t>
            </a:r>
            <a:endParaRPr sz="1525">
              <a:latin typeface="Georgia"/>
              <a:ea typeface="Georgia"/>
              <a:cs typeface="Georgia"/>
              <a:sym typeface="Georgia"/>
            </a:endParaRPr>
          </a:p>
          <a:p>
            <a:pPr indent="0" lvl="0" marL="0" rtl="0" algn="l">
              <a:lnSpc>
                <a:spcPct val="95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0"/>
              </a:spcAft>
              <a:buSzPts val="275"/>
              <a:buNone/>
            </a:pPr>
            <a:r>
              <a:rPr lang="de" sz="1525">
                <a:solidFill>
                  <a:srgbClr val="0000FF"/>
                </a:solidFill>
                <a:latin typeface="Georgia"/>
                <a:ea typeface="Georgia"/>
                <a:cs typeface="Georgia"/>
                <a:sym typeface="Georgia"/>
              </a:rPr>
              <a:t>Ein </a:t>
            </a:r>
            <a:r>
              <a:rPr b="1" lang="de" sz="1525">
                <a:solidFill>
                  <a:srgbClr val="0000FF"/>
                </a:solidFill>
                <a:latin typeface="Georgia"/>
                <a:ea typeface="Georgia"/>
                <a:cs typeface="Georgia"/>
                <a:sym typeface="Georgia"/>
              </a:rPr>
              <a:t>Präfix</a:t>
            </a:r>
            <a:r>
              <a:rPr lang="de" sz="1525">
                <a:solidFill>
                  <a:srgbClr val="0000FF"/>
                </a:solidFill>
                <a:latin typeface="Georgia"/>
                <a:ea typeface="Georgia"/>
                <a:cs typeface="Georgia"/>
                <a:sym typeface="Georgia"/>
              </a:rPr>
              <a:t> ist eine Vorsilbe. Sie wird dem Wortstamm vorangestellt. Präfixe  im Esperanto können grammatische Markierungen annehmen und so selbständige Wörter bilden. In Esperanto: prefikso.</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1200"/>
              </a:spcAft>
              <a:buSzPts val="275"/>
              <a:buNone/>
            </a:pPr>
            <a:r>
              <a:t/>
            </a:r>
            <a:endParaRPr sz="1525">
              <a:solidFill>
                <a:srgbClr val="0000FF"/>
              </a:solidFill>
              <a:latin typeface="Georgia"/>
              <a:ea typeface="Georgia"/>
              <a:cs typeface="Georgia"/>
              <a:sym typeface="Georgia"/>
            </a:endParaRPr>
          </a:p>
        </p:txBody>
      </p:sp>
      <p:sp>
        <p:nvSpPr>
          <p:cNvPr id="190" name="Google Shape;190;p2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4"/>
          <p:cNvSpPr txBox="1"/>
          <p:nvPr>
            <p:ph idx="1" type="body"/>
          </p:nvPr>
        </p:nvSpPr>
        <p:spPr>
          <a:xfrm>
            <a:off x="819150" y="681200"/>
            <a:ext cx="7505700" cy="38625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ABC der Wortarten – Präpositionen</a:t>
            </a:r>
            <a:endParaRPr sz="1525">
              <a:latin typeface="Georgia"/>
              <a:ea typeface="Georgia"/>
              <a:cs typeface="Georgia"/>
              <a:sym typeface="Georgia"/>
            </a:endParaRPr>
          </a:p>
          <a:p>
            <a:pPr indent="0" lvl="0" marL="0" rtl="0" algn="l">
              <a:lnSpc>
                <a:spcPct val="95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0"/>
              </a:spcAft>
              <a:buSzPts val="275"/>
              <a:buNone/>
            </a:pPr>
            <a:r>
              <a:rPr b="1" lang="de" sz="1525">
                <a:solidFill>
                  <a:srgbClr val="0000FF"/>
                </a:solidFill>
                <a:latin typeface="Georgia"/>
                <a:ea typeface="Georgia"/>
                <a:cs typeface="Georgia"/>
                <a:sym typeface="Georgia"/>
              </a:rPr>
              <a:t>Präpositionen</a:t>
            </a:r>
            <a:r>
              <a:rPr lang="de" sz="1525">
                <a:solidFill>
                  <a:srgbClr val="0000FF"/>
                </a:solidFill>
                <a:latin typeface="Georgia"/>
                <a:ea typeface="Georgia"/>
                <a:cs typeface="Georgia"/>
                <a:sym typeface="Georgia"/>
              </a:rPr>
              <a:t> bezeichnen Verhältnisse. Wir unterscheiden Präpositionen </a:t>
            </a:r>
            <a:endParaRPr sz="1525">
              <a:solidFill>
                <a:srgbClr val="0000FF"/>
              </a:solidFill>
              <a:latin typeface="Georgia"/>
              <a:ea typeface="Georgia"/>
              <a:cs typeface="Georgia"/>
              <a:sym typeface="Georgia"/>
            </a:endParaRPr>
          </a:p>
          <a:p>
            <a:pPr indent="-325437" lvl="0" marL="457200" rtl="0" algn="l">
              <a:lnSpc>
                <a:spcPct val="100000"/>
              </a:lnSpc>
              <a:spcBef>
                <a:spcPts val="1200"/>
              </a:spcBef>
              <a:spcAft>
                <a:spcPts val="0"/>
              </a:spcAft>
              <a:buClr>
                <a:srgbClr val="0000FF"/>
              </a:buClr>
              <a:buSzPts val="1525"/>
              <a:buFont typeface="Georgia"/>
              <a:buChar char="●"/>
            </a:pPr>
            <a:r>
              <a:rPr lang="de" sz="1525">
                <a:solidFill>
                  <a:srgbClr val="0000FF"/>
                </a:solidFill>
                <a:latin typeface="Georgia"/>
                <a:ea typeface="Georgia"/>
                <a:cs typeface="Georgia"/>
                <a:sym typeface="Georgia"/>
              </a:rPr>
              <a:t>des Ortes (kie, kien?), </a:t>
            </a:r>
            <a:endParaRPr sz="1525">
              <a:solidFill>
                <a:srgbClr val="0000FF"/>
              </a:solidFill>
              <a:latin typeface="Georgia"/>
              <a:ea typeface="Georgia"/>
              <a:cs typeface="Georgia"/>
              <a:sym typeface="Georgia"/>
            </a:endParaRPr>
          </a:p>
          <a:p>
            <a:pPr indent="-325437" lvl="0" marL="457200" rtl="0" algn="l">
              <a:lnSpc>
                <a:spcPct val="100000"/>
              </a:lnSpc>
              <a:spcBef>
                <a:spcPts val="0"/>
              </a:spcBef>
              <a:spcAft>
                <a:spcPts val="0"/>
              </a:spcAft>
              <a:buClr>
                <a:srgbClr val="0000FF"/>
              </a:buClr>
              <a:buSzPts val="1525"/>
              <a:buFont typeface="Georgia"/>
              <a:buChar char="●"/>
            </a:pPr>
            <a:r>
              <a:rPr lang="de" sz="1525">
                <a:solidFill>
                  <a:srgbClr val="0000FF"/>
                </a:solidFill>
                <a:latin typeface="Georgia"/>
                <a:ea typeface="Georgia"/>
                <a:cs typeface="Georgia"/>
                <a:sym typeface="Georgia"/>
              </a:rPr>
              <a:t>der Zeit (kiam, kiom longe?), </a:t>
            </a:r>
            <a:endParaRPr sz="1525">
              <a:solidFill>
                <a:srgbClr val="0000FF"/>
              </a:solidFill>
              <a:latin typeface="Georgia"/>
              <a:ea typeface="Georgia"/>
              <a:cs typeface="Georgia"/>
              <a:sym typeface="Georgia"/>
            </a:endParaRPr>
          </a:p>
          <a:p>
            <a:pPr indent="-325437" lvl="0" marL="457200" rtl="0" algn="l">
              <a:lnSpc>
                <a:spcPct val="100000"/>
              </a:lnSpc>
              <a:spcBef>
                <a:spcPts val="0"/>
              </a:spcBef>
              <a:spcAft>
                <a:spcPts val="0"/>
              </a:spcAft>
              <a:buClr>
                <a:srgbClr val="0000FF"/>
              </a:buClr>
              <a:buSzPts val="1525"/>
              <a:buFont typeface="Georgia"/>
              <a:buChar char="●"/>
            </a:pPr>
            <a:r>
              <a:rPr lang="de" sz="1525">
                <a:solidFill>
                  <a:srgbClr val="0000FF"/>
                </a:solidFill>
                <a:latin typeface="Georgia"/>
                <a:ea typeface="Georgia"/>
                <a:cs typeface="Georgia"/>
                <a:sym typeface="Georgia"/>
              </a:rPr>
              <a:t>der Art und Weise (kiel?) </a:t>
            </a:r>
            <a:endParaRPr sz="1525">
              <a:solidFill>
                <a:srgbClr val="0000FF"/>
              </a:solidFill>
              <a:latin typeface="Georgia"/>
              <a:ea typeface="Georgia"/>
              <a:cs typeface="Georgia"/>
              <a:sym typeface="Georgia"/>
            </a:endParaRPr>
          </a:p>
          <a:p>
            <a:pPr indent="-325437" lvl="0" marL="457200" rtl="0" algn="l">
              <a:lnSpc>
                <a:spcPct val="100000"/>
              </a:lnSpc>
              <a:spcBef>
                <a:spcPts val="0"/>
              </a:spcBef>
              <a:spcAft>
                <a:spcPts val="0"/>
              </a:spcAft>
              <a:buClr>
                <a:srgbClr val="0000FF"/>
              </a:buClr>
              <a:buSzPts val="1525"/>
              <a:buFont typeface="Georgia"/>
              <a:buChar char="●"/>
            </a:pPr>
            <a:r>
              <a:rPr lang="de" sz="1525">
                <a:solidFill>
                  <a:srgbClr val="0000FF"/>
                </a:solidFill>
                <a:latin typeface="Georgia"/>
                <a:ea typeface="Georgia"/>
                <a:cs typeface="Georgia"/>
                <a:sym typeface="Georgia"/>
              </a:rPr>
              <a:t>sowie des Grundes oder Ziels (kial?). </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0"/>
              </a:spcAft>
              <a:buSzPts val="275"/>
              <a:buNone/>
            </a:pPr>
            <a:r>
              <a:rPr lang="de" sz="1525">
                <a:solidFill>
                  <a:srgbClr val="0000FF"/>
                </a:solidFill>
                <a:latin typeface="Georgia"/>
                <a:ea typeface="Georgia"/>
                <a:cs typeface="Georgia"/>
                <a:sym typeface="Georgia"/>
              </a:rPr>
              <a:t>Eine Präposition steht niemals allein und immer vor dem Wort, auf das sie sich bezieht (Bezugswort). Die Präposition gibt an, wie sich das Bezugswort zu einer anderen Sache verhält.  In Esperanto: prepozicio.</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1200"/>
              </a:spcAft>
              <a:buSzPts val="275"/>
              <a:buNone/>
            </a:pPr>
            <a:r>
              <a:t/>
            </a:r>
            <a:endParaRPr sz="1525">
              <a:solidFill>
                <a:srgbClr val="0000FF"/>
              </a:solidFill>
              <a:latin typeface="Georgia"/>
              <a:ea typeface="Georgia"/>
              <a:cs typeface="Georgia"/>
              <a:sym typeface="Georgia"/>
            </a:endParaRPr>
          </a:p>
        </p:txBody>
      </p:sp>
      <p:sp>
        <p:nvSpPr>
          <p:cNvPr id="196" name="Google Shape;196;p2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5"/>
          <p:cNvSpPr txBox="1"/>
          <p:nvPr>
            <p:ph idx="1" type="body"/>
          </p:nvPr>
        </p:nvSpPr>
        <p:spPr>
          <a:xfrm>
            <a:off x="819150" y="681200"/>
            <a:ext cx="7505700" cy="38625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ABC der Wortarten – Pronomen (1)</a:t>
            </a:r>
            <a:endParaRPr sz="1525">
              <a:latin typeface="Georgia"/>
              <a:ea typeface="Georgia"/>
              <a:cs typeface="Georgia"/>
              <a:sym typeface="Georgia"/>
            </a:endParaRPr>
          </a:p>
          <a:p>
            <a:pPr indent="0" lvl="0" marL="0" rtl="0" algn="l">
              <a:lnSpc>
                <a:spcPct val="95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0"/>
              </a:spcAft>
              <a:buSzPts val="275"/>
              <a:buNone/>
            </a:pPr>
            <a:r>
              <a:rPr b="1" lang="de" sz="1525">
                <a:solidFill>
                  <a:srgbClr val="0000FF"/>
                </a:solidFill>
                <a:latin typeface="Georgia"/>
                <a:ea typeface="Georgia"/>
                <a:cs typeface="Georgia"/>
                <a:sym typeface="Georgia"/>
              </a:rPr>
              <a:t>Pronomen</a:t>
            </a:r>
            <a:r>
              <a:rPr lang="de" sz="1525">
                <a:solidFill>
                  <a:srgbClr val="0000FF"/>
                </a:solidFill>
                <a:latin typeface="Georgia"/>
                <a:ea typeface="Georgia"/>
                <a:cs typeface="Georgia"/>
                <a:sym typeface="Georgia"/>
              </a:rPr>
              <a:t> ist ein Sammelbegriff für verschiedene Wörter, die an die Stelle eines Substantivs oder Adjektivs treten. Dadurch werden unnötige Wiederholungen vermieden. In Esperanto: pronomo.</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1200"/>
              </a:spcAft>
              <a:buSzPts val="275"/>
              <a:buNone/>
            </a:pPr>
            <a:r>
              <a:t/>
            </a:r>
            <a:endParaRPr sz="1525">
              <a:solidFill>
                <a:srgbClr val="0000FF"/>
              </a:solidFill>
              <a:latin typeface="Georgia"/>
              <a:ea typeface="Georgia"/>
              <a:cs typeface="Georgia"/>
              <a:sym typeface="Georgia"/>
            </a:endParaRPr>
          </a:p>
        </p:txBody>
      </p:sp>
      <p:sp>
        <p:nvSpPr>
          <p:cNvPr id="202" name="Google Shape;202;p2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6"/>
          <p:cNvSpPr txBox="1"/>
          <p:nvPr>
            <p:ph idx="1" type="body"/>
          </p:nvPr>
        </p:nvSpPr>
        <p:spPr>
          <a:xfrm>
            <a:off x="819150" y="681200"/>
            <a:ext cx="7505700" cy="38625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ABC der Wortarten – Pronomen (2)</a:t>
            </a:r>
            <a:endParaRPr sz="1525">
              <a:latin typeface="Georgia"/>
              <a:ea typeface="Georgia"/>
              <a:cs typeface="Georgia"/>
              <a:sym typeface="Georgia"/>
            </a:endParaRPr>
          </a:p>
          <a:p>
            <a:pPr indent="0" lvl="0" marL="0" rtl="0" algn="l">
              <a:lnSpc>
                <a:spcPct val="95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0"/>
              </a:spcAft>
              <a:buSzPts val="275"/>
              <a:buNone/>
            </a:pPr>
            <a:r>
              <a:rPr b="1" lang="de" sz="1525">
                <a:solidFill>
                  <a:srgbClr val="0000FF"/>
                </a:solidFill>
                <a:latin typeface="Georgia"/>
                <a:ea typeface="Georgia"/>
                <a:cs typeface="Georgia"/>
                <a:sym typeface="Georgia"/>
              </a:rPr>
              <a:t>Personalpronomen</a:t>
            </a:r>
            <a:r>
              <a:rPr lang="de" sz="1525">
                <a:solidFill>
                  <a:srgbClr val="0000FF"/>
                </a:solidFill>
                <a:latin typeface="Georgia"/>
                <a:ea typeface="Georgia"/>
                <a:cs typeface="Georgia"/>
                <a:sym typeface="Georgia"/>
              </a:rPr>
              <a:t> (mi) ersetzen Personen oder Gegenstände. </a:t>
            </a:r>
            <a:r>
              <a:rPr b="1" lang="de" sz="1525">
                <a:solidFill>
                  <a:srgbClr val="0000FF"/>
                </a:solidFill>
                <a:latin typeface="Georgia"/>
                <a:ea typeface="Georgia"/>
                <a:cs typeface="Georgia"/>
                <a:sym typeface="Georgia"/>
              </a:rPr>
              <a:t>Possessivpronomen</a:t>
            </a:r>
            <a:r>
              <a:rPr lang="de" sz="1525">
                <a:solidFill>
                  <a:srgbClr val="0000FF"/>
                </a:solidFill>
                <a:latin typeface="Georgia"/>
                <a:ea typeface="Georgia"/>
                <a:cs typeface="Georgia"/>
                <a:sym typeface="Georgia"/>
              </a:rPr>
              <a:t> (mia) zeigen eine Zugehörigkeit oder ein Besitzverhältnis an.  </a:t>
            </a:r>
            <a:r>
              <a:rPr b="1" lang="de" sz="1525">
                <a:solidFill>
                  <a:srgbClr val="0000FF"/>
                </a:solidFill>
                <a:latin typeface="Georgia"/>
                <a:ea typeface="Georgia"/>
                <a:cs typeface="Georgia"/>
                <a:sym typeface="Georgia"/>
              </a:rPr>
              <a:t>Demonstrativpronomen</a:t>
            </a:r>
            <a:r>
              <a:rPr lang="de" sz="1525">
                <a:solidFill>
                  <a:srgbClr val="0000FF"/>
                </a:solidFill>
                <a:latin typeface="Georgia"/>
                <a:ea typeface="Georgia"/>
                <a:cs typeface="Georgia"/>
                <a:sym typeface="Georgia"/>
              </a:rPr>
              <a:t> (tiu) weisen auf jemanden oder etwas hin. </a:t>
            </a:r>
            <a:r>
              <a:rPr b="1" lang="de" sz="1525">
                <a:solidFill>
                  <a:srgbClr val="0000FF"/>
                </a:solidFill>
                <a:latin typeface="Georgia"/>
                <a:ea typeface="Georgia"/>
                <a:cs typeface="Georgia"/>
                <a:sym typeface="Georgia"/>
              </a:rPr>
              <a:t>Relativpronomen</a:t>
            </a:r>
            <a:r>
              <a:rPr lang="de" sz="1525">
                <a:solidFill>
                  <a:srgbClr val="0000FF"/>
                </a:solidFill>
                <a:latin typeface="Georgia"/>
                <a:ea typeface="Georgia"/>
                <a:cs typeface="Georgia"/>
                <a:sym typeface="Georgia"/>
              </a:rPr>
              <a:t> (kiu) beziehen sich auf etwas und leiten in der Regel einen Nebensatz ein. </a:t>
            </a:r>
            <a:endParaRPr sz="1525">
              <a:solidFill>
                <a:srgbClr val="0000FF"/>
              </a:solidFill>
              <a:latin typeface="Georgia"/>
              <a:ea typeface="Georgia"/>
              <a:cs typeface="Georgia"/>
              <a:sym typeface="Georgia"/>
            </a:endParaRPr>
          </a:p>
          <a:p>
            <a:pPr indent="0" lvl="0" marL="0" rtl="0" algn="l">
              <a:lnSpc>
                <a:spcPct val="140000"/>
              </a:lnSpc>
              <a:spcBef>
                <a:spcPts val="0"/>
              </a:spcBef>
              <a:spcAft>
                <a:spcPts val="0"/>
              </a:spcAft>
              <a:buSzPts val="275"/>
              <a:buNone/>
            </a:pPr>
            <a:r>
              <a:rPr b="1" lang="de" sz="1525">
                <a:solidFill>
                  <a:srgbClr val="0000FF"/>
                </a:solidFill>
                <a:latin typeface="Georgia"/>
                <a:ea typeface="Georgia"/>
                <a:cs typeface="Georgia"/>
                <a:sym typeface="Georgia"/>
              </a:rPr>
              <a:t>Reflexivpronomen</a:t>
            </a:r>
            <a:r>
              <a:rPr lang="de" sz="1525">
                <a:solidFill>
                  <a:srgbClr val="0000FF"/>
                </a:solidFill>
                <a:latin typeface="Georgia"/>
                <a:ea typeface="Georgia"/>
                <a:cs typeface="Georgia"/>
                <a:sym typeface="Georgia"/>
              </a:rPr>
              <a:t> (si) beziehen sich auf das Subjekt eines Satzes. </a:t>
            </a:r>
            <a:r>
              <a:rPr b="1" lang="de" sz="1525">
                <a:solidFill>
                  <a:srgbClr val="0000FF"/>
                </a:solidFill>
                <a:latin typeface="Georgia"/>
                <a:ea typeface="Georgia"/>
                <a:cs typeface="Georgia"/>
                <a:sym typeface="Georgia"/>
              </a:rPr>
              <a:t>Interrogativpronomen</a:t>
            </a:r>
            <a:r>
              <a:rPr lang="de" sz="1525">
                <a:solidFill>
                  <a:srgbClr val="0000FF"/>
                </a:solidFill>
                <a:latin typeface="Georgia"/>
                <a:ea typeface="Georgia"/>
                <a:cs typeface="Georgia"/>
                <a:sym typeface="Georgia"/>
              </a:rPr>
              <a:t> (kiu) ersetzen in einer Frage das Substantiv. </a:t>
            </a:r>
            <a:r>
              <a:rPr b="1" lang="de" sz="1525">
                <a:solidFill>
                  <a:srgbClr val="0000FF"/>
                </a:solidFill>
                <a:latin typeface="Georgia"/>
                <a:ea typeface="Georgia"/>
                <a:cs typeface="Georgia"/>
                <a:sym typeface="Georgia"/>
              </a:rPr>
              <a:t>Indefinitpronomen</a:t>
            </a:r>
            <a:r>
              <a:rPr lang="de" sz="1525">
                <a:solidFill>
                  <a:srgbClr val="0000FF"/>
                </a:solidFill>
                <a:latin typeface="Georgia"/>
                <a:ea typeface="Georgia"/>
                <a:cs typeface="Georgia"/>
                <a:sym typeface="Georgia"/>
              </a:rPr>
              <a:t> (iu) verweisen auf nicht näher bestimmte Personen oder Gegenstände.</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1200"/>
              </a:spcAft>
              <a:buSzPts val="275"/>
              <a:buNone/>
            </a:pPr>
            <a:r>
              <a:t/>
            </a:r>
            <a:endParaRPr sz="1525">
              <a:solidFill>
                <a:srgbClr val="0000FF"/>
              </a:solidFill>
              <a:latin typeface="Georgia"/>
              <a:ea typeface="Georgia"/>
              <a:cs typeface="Georgia"/>
              <a:sym typeface="Georgia"/>
            </a:endParaRPr>
          </a:p>
        </p:txBody>
      </p:sp>
      <p:sp>
        <p:nvSpPr>
          <p:cNvPr id="208" name="Google Shape;208;p2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27"/>
          <p:cNvSpPr txBox="1"/>
          <p:nvPr>
            <p:ph idx="1" type="body"/>
          </p:nvPr>
        </p:nvSpPr>
        <p:spPr>
          <a:xfrm>
            <a:off x="819150" y="681200"/>
            <a:ext cx="7505700" cy="38625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ABC der Wortarten – Subjekt</a:t>
            </a:r>
            <a:endParaRPr sz="1525">
              <a:latin typeface="Georgia"/>
              <a:ea typeface="Georgia"/>
              <a:cs typeface="Georgia"/>
              <a:sym typeface="Georgia"/>
            </a:endParaRPr>
          </a:p>
          <a:p>
            <a:pPr indent="0" lvl="0" marL="0" rtl="0" algn="l">
              <a:lnSpc>
                <a:spcPct val="95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0"/>
              </a:spcAft>
              <a:buSzPts val="275"/>
              <a:buNone/>
            </a:pPr>
            <a:r>
              <a:rPr lang="de" sz="1525">
                <a:solidFill>
                  <a:srgbClr val="0000FF"/>
                </a:solidFill>
                <a:latin typeface="Georgia"/>
                <a:ea typeface="Georgia"/>
                <a:cs typeface="Georgia"/>
                <a:sym typeface="Georgia"/>
              </a:rPr>
              <a:t>Das </a:t>
            </a:r>
            <a:r>
              <a:rPr b="1" lang="de" sz="1525">
                <a:solidFill>
                  <a:srgbClr val="0000FF"/>
                </a:solidFill>
                <a:latin typeface="Georgia"/>
                <a:ea typeface="Georgia"/>
                <a:cs typeface="Georgia"/>
                <a:sym typeface="Georgia"/>
              </a:rPr>
              <a:t>Subjekt</a:t>
            </a:r>
            <a:r>
              <a:rPr lang="de" sz="1525">
                <a:solidFill>
                  <a:srgbClr val="0000FF"/>
                </a:solidFill>
                <a:latin typeface="Georgia"/>
                <a:ea typeface="Georgia"/>
                <a:cs typeface="Georgia"/>
                <a:sym typeface="Georgia"/>
              </a:rPr>
              <a:t> ist der Satzgegenstand, das Satzglied, das in einem Satz handelt. Man fragt danach mit »Wer oder was handelt? Wer tut etwas? Wer oder was ist der Handlungsträger im Satz?« Die Handlung selbst finden wir im Prädikat wieder. In Esperanto: subjekto.</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1200"/>
              </a:spcAft>
              <a:buSzPts val="275"/>
              <a:buNone/>
            </a:pPr>
            <a:r>
              <a:t/>
            </a:r>
            <a:endParaRPr sz="1525">
              <a:solidFill>
                <a:srgbClr val="0000FF"/>
              </a:solidFill>
              <a:latin typeface="Georgia"/>
              <a:ea typeface="Georgia"/>
              <a:cs typeface="Georgia"/>
              <a:sym typeface="Georgia"/>
            </a:endParaRPr>
          </a:p>
        </p:txBody>
      </p:sp>
      <p:sp>
        <p:nvSpPr>
          <p:cNvPr id="214" name="Google Shape;214;p2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28"/>
          <p:cNvSpPr txBox="1"/>
          <p:nvPr>
            <p:ph idx="1" type="body"/>
          </p:nvPr>
        </p:nvSpPr>
        <p:spPr>
          <a:xfrm>
            <a:off x="819150" y="681200"/>
            <a:ext cx="7505700" cy="38625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ABC der Wortarten – Substantiv</a:t>
            </a:r>
            <a:endParaRPr sz="1525">
              <a:latin typeface="Georgia"/>
              <a:ea typeface="Georgia"/>
              <a:cs typeface="Georgia"/>
              <a:sym typeface="Georgia"/>
            </a:endParaRPr>
          </a:p>
          <a:p>
            <a:pPr indent="0" lvl="0" marL="0" rtl="0" algn="l">
              <a:lnSpc>
                <a:spcPct val="95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0"/>
              </a:spcAft>
              <a:buSzPts val="275"/>
              <a:buNone/>
            </a:pPr>
            <a:r>
              <a:rPr lang="de" sz="1525">
                <a:solidFill>
                  <a:srgbClr val="0000FF"/>
                </a:solidFill>
                <a:latin typeface="Georgia"/>
                <a:ea typeface="Georgia"/>
                <a:cs typeface="Georgia"/>
                <a:sym typeface="Georgia"/>
              </a:rPr>
              <a:t>Ein </a:t>
            </a:r>
            <a:r>
              <a:rPr b="1" lang="de" sz="1525">
                <a:solidFill>
                  <a:srgbClr val="0000FF"/>
                </a:solidFill>
                <a:latin typeface="Georgia"/>
                <a:ea typeface="Georgia"/>
                <a:cs typeface="Georgia"/>
                <a:sym typeface="Georgia"/>
              </a:rPr>
              <a:t>Substantiv</a:t>
            </a:r>
            <a:r>
              <a:rPr lang="de" sz="1525">
                <a:solidFill>
                  <a:srgbClr val="0000FF"/>
                </a:solidFill>
                <a:latin typeface="Georgia"/>
                <a:ea typeface="Georgia"/>
                <a:cs typeface="Georgia"/>
                <a:sym typeface="Georgia"/>
              </a:rPr>
              <a:t> (Markierung: -o) bezeichnet ein Lebewesen, einen Gegenstand oder einen abstrakten Begriff. In Esperanto: substantivo.</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1200"/>
              </a:spcAft>
              <a:buSzPts val="275"/>
              <a:buNone/>
            </a:pPr>
            <a:r>
              <a:t/>
            </a:r>
            <a:endParaRPr sz="1525">
              <a:solidFill>
                <a:srgbClr val="0000FF"/>
              </a:solidFill>
              <a:latin typeface="Georgia"/>
              <a:ea typeface="Georgia"/>
              <a:cs typeface="Georgia"/>
              <a:sym typeface="Georgia"/>
            </a:endParaRPr>
          </a:p>
        </p:txBody>
      </p:sp>
      <p:sp>
        <p:nvSpPr>
          <p:cNvPr id="220" name="Google Shape;220;p2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29"/>
          <p:cNvSpPr txBox="1"/>
          <p:nvPr>
            <p:ph idx="1" type="body"/>
          </p:nvPr>
        </p:nvSpPr>
        <p:spPr>
          <a:xfrm>
            <a:off x="819150" y="681200"/>
            <a:ext cx="7505700" cy="38625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ABC der Wortarten – Suffix</a:t>
            </a:r>
            <a:endParaRPr sz="1525">
              <a:latin typeface="Georgia"/>
              <a:ea typeface="Georgia"/>
              <a:cs typeface="Georgia"/>
              <a:sym typeface="Georgia"/>
            </a:endParaRPr>
          </a:p>
          <a:p>
            <a:pPr indent="0" lvl="0" marL="0" rtl="0" algn="l">
              <a:lnSpc>
                <a:spcPct val="95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0"/>
              </a:spcAft>
              <a:buSzPts val="275"/>
              <a:buNone/>
            </a:pPr>
            <a:r>
              <a:rPr lang="de" sz="1525">
                <a:solidFill>
                  <a:srgbClr val="0000FF"/>
                </a:solidFill>
                <a:latin typeface="Georgia"/>
                <a:ea typeface="Georgia"/>
                <a:cs typeface="Georgia"/>
                <a:sym typeface="Georgia"/>
              </a:rPr>
              <a:t>Ein </a:t>
            </a:r>
            <a:r>
              <a:rPr b="1" lang="de" sz="1525">
                <a:solidFill>
                  <a:srgbClr val="0000FF"/>
                </a:solidFill>
                <a:latin typeface="Georgia"/>
                <a:ea typeface="Georgia"/>
                <a:cs typeface="Georgia"/>
                <a:sym typeface="Georgia"/>
              </a:rPr>
              <a:t>Suffix</a:t>
            </a:r>
            <a:r>
              <a:rPr lang="de" sz="1525">
                <a:solidFill>
                  <a:srgbClr val="0000FF"/>
                </a:solidFill>
                <a:latin typeface="Georgia"/>
                <a:ea typeface="Georgia"/>
                <a:cs typeface="Georgia"/>
                <a:sym typeface="Georgia"/>
              </a:rPr>
              <a:t> ist eine Nachsilbe. Sie wird dem Wortstamm angehängt. Suffixe  im Esperanto können grammatische Markierungen annehmen und so selbständige Wörter bilden. In Esperanto: sufikso.</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1200"/>
              </a:spcAft>
              <a:buSzPts val="275"/>
              <a:buNone/>
            </a:pPr>
            <a:r>
              <a:t/>
            </a:r>
            <a:endParaRPr sz="1525">
              <a:solidFill>
                <a:srgbClr val="0000FF"/>
              </a:solidFill>
              <a:latin typeface="Georgia"/>
              <a:ea typeface="Georgia"/>
              <a:cs typeface="Georgia"/>
              <a:sym typeface="Georgia"/>
            </a:endParaRPr>
          </a:p>
        </p:txBody>
      </p:sp>
      <p:sp>
        <p:nvSpPr>
          <p:cNvPr id="226" name="Google Shape;226;p2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30"/>
          <p:cNvSpPr txBox="1"/>
          <p:nvPr>
            <p:ph idx="1" type="body"/>
          </p:nvPr>
        </p:nvSpPr>
        <p:spPr>
          <a:xfrm>
            <a:off x="819150" y="681200"/>
            <a:ext cx="7505700" cy="38625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ABC der Wortarten – Verb</a:t>
            </a:r>
            <a:endParaRPr sz="1525">
              <a:latin typeface="Georgia"/>
              <a:ea typeface="Georgia"/>
              <a:cs typeface="Georgia"/>
              <a:sym typeface="Georgia"/>
            </a:endParaRPr>
          </a:p>
          <a:p>
            <a:pPr indent="0" lvl="0" marL="0" rtl="0" algn="l">
              <a:lnSpc>
                <a:spcPct val="95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0"/>
              </a:spcAft>
              <a:buSzPts val="275"/>
              <a:buNone/>
            </a:pPr>
            <a:r>
              <a:rPr lang="de" sz="1525">
                <a:solidFill>
                  <a:srgbClr val="0000FF"/>
                </a:solidFill>
                <a:latin typeface="Georgia"/>
                <a:ea typeface="Georgia"/>
                <a:cs typeface="Georgia"/>
                <a:sym typeface="Georgia"/>
              </a:rPr>
              <a:t>Ein </a:t>
            </a:r>
            <a:r>
              <a:rPr b="1" lang="de" sz="1525">
                <a:solidFill>
                  <a:srgbClr val="0000FF"/>
                </a:solidFill>
                <a:latin typeface="Georgia"/>
                <a:ea typeface="Georgia"/>
                <a:cs typeface="Georgia"/>
                <a:sym typeface="Georgia"/>
              </a:rPr>
              <a:t>Verb</a:t>
            </a:r>
            <a:r>
              <a:rPr lang="de" sz="1525">
                <a:solidFill>
                  <a:srgbClr val="0000FF"/>
                </a:solidFill>
                <a:latin typeface="Georgia"/>
                <a:ea typeface="Georgia"/>
                <a:cs typeface="Georgia"/>
                <a:sym typeface="Georgia"/>
              </a:rPr>
              <a:t> (Markierungen -i, -is, -as, -os, -u, -us) drückt eine Tätigkeit, einen Vorgang (was geschieht?) oder einen Zustand (was ist?) aus. In Esperanto: verbo.</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0"/>
              </a:spcAft>
              <a:buSzPts val="275"/>
              <a:buNone/>
            </a:pPr>
            <a:r>
              <a:rPr lang="de" sz="1525">
                <a:solidFill>
                  <a:srgbClr val="0000FF"/>
                </a:solidFill>
                <a:latin typeface="Georgia"/>
                <a:ea typeface="Georgia"/>
                <a:cs typeface="Georgia"/>
                <a:sym typeface="Georgia"/>
              </a:rPr>
              <a:t>Verben werden nach der Zeit (Vergangenheit = -is, Gegenwart: = -as. Zukunft = -os) oder nach der Aussageweise (Infinitiv, Grundform = -i; Befehl, Wunsch, Bitte, Verlangen = -u; Möglichkeit, Bedingung = -us) verändert.</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1200"/>
              </a:spcAft>
              <a:buSzPts val="275"/>
              <a:buNone/>
            </a:pPr>
            <a:r>
              <a:rPr lang="de" sz="1525">
                <a:solidFill>
                  <a:srgbClr val="0000FF"/>
                </a:solidFill>
                <a:latin typeface="Georgia"/>
                <a:ea typeface="Georgia"/>
                <a:cs typeface="Georgia"/>
                <a:sym typeface="Georgia"/>
              </a:rPr>
              <a:t>Außerdem unterscheidet man transitive und intransitive Verben (transitivaj, netransitivaj verboj). Intransitive Verben können niemals ein Akkusativ-Objekt  regieren.</a:t>
            </a:r>
            <a:endParaRPr sz="1525">
              <a:solidFill>
                <a:srgbClr val="0000FF"/>
              </a:solidFill>
              <a:latin typeface="Georgia"/>
              <a:ea typeface="Georgia"/>
              <a:cs typeface="Georgia"/>
              <a:sym typeface="Georgia"/>
            </a:endParaRPr>
          </a:p>
        </p:txBody>
      </p:sp>
      <p:sp>
        <p:nvSpPr>
          <p:cNvPr id="232" name="Google Shape;232;p3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3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pic>
        <p:nvPicPr>
          <p:cNvPr id="238" name="Google Shape;238;p31"/>
          <p:cNvPicPr preferRelativeResize="0"/>
          <p:nvPr/>
        </p:nvPicPr>
        <p:blipFill rotWithShape="1">
          <a:blip r:embed="rId3">
            <a:alphaModFix/>
          </a:blip>
          <a:srcRect b="27219" l="0" r="0" t="27224"/>
          <a:stretch/>
        </p:blipFill>
        <p:spPr>
          <a:xfrm>
            <a:off x="1253676" y="1721425"/>
            <a:ext cx="6636648" cy="170064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idx="1" type="body"/>
          </p:nvPr>
        </p:nvSpPr>
        <p:spPr>
          <a:xfrm>
            <a:off x="819150" y="681200"/>
            <a:ext cx="7505700" cy="38625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ABC der Wortarten – Adjektiv</a:t>
            </a:r>
            <a:r>
              <a:rPr lang="de" sz="1500">
                <a:latin typeface="Georgia"/>
                <a:ea typeface="Georgia"/>
                <a:cs typeface="Georgia"/>
                <a:sym typeface="Georgia"/>
              </a:rPr>
              <a:t> </a:t>
            </a:r>
            <a:endParaRPr sz="1525">
              <a:latin typeface="Georgia"/>
              <a:ea typeface="Georgia"/>
              <a:cs typeface="Georgia"/>
              <a:sym typeface="Georgia"/>
            </a:endParaRPr>
          </a:p>
          <a:p>
            <a:pPr indent="0" lvl="0" marL="0" rtl="0" algn="l">
              <a:lnSpc>
                <a:spcPct val="95000"/>
              </a:lnSpc>
              <a:spcBef>
                <a:spcPts val="0"/>
              </a:spcBef>
              <a:spcAft>
                <a:spcPts val="0"/>
              </a:spcAft>
              <a:buSzPts val="275"/>
              <a:buNone/>
            </a:pPr>
            <a:r>
              <a:t/>
            </a:r>
            <a:endParaRPr sz="1525">
              <a:solidFill>
                <a:srgbClr val="A61C00"/>
              </a:solidFill>
              <a:latin typeface="Georgia"/>
              <a:ea typeface="Georgia"/>
              <a:cs typeface="Georgia"/>
              <a:sym typeface="Georgia"/>
            </a:endParaRPr>
          </a:p>
          <a:p>
            <a:pPr indent="0" lvl="0" marL="0" rtl="0" algn="l">
              <a:lnSpc>
                <a:spcPct val="140000"/>
              </a:lnSpc>
              <a:spcBef>
                <a:spcPts val="1200"/>
              </a:spcBef>
              <a:spcAft>
                <a:spcPts val="0"/>
              </a:spcAft>
              <a:buSzPts val="275"/>
              <a:buNone/>
            </a:pPr>
            <a:r>
              <a:rPr lang="de" sz="1525">
                <a:solidFill>
                  <a:srgbClr val="0000FF"/>
                </a:solidFill>
                <a:latin typeface="Georgia"/>
                <a:ea typeface="Georgia"/>
                <a:cs typeface="Georgia"/>
                <a:sym typeface="Georgia"/>
              </a:rPr>
              <a:t>Das </a:t>
            </a:r>
            <a:r>
              <a:rPr b="1" lang="de" sz="1525">
                <a:solidFill>
                  <a:srgbClr val="0000FF"/>
                </a:solidFill>
                <a:latin typeface="Georgia"/>
                <a:ea typeface="Georgia"/>
                <a:cs typeface="Georgia"/>
                <a:sym typeface="Georgia"/>
              </a:rPr>
              <a:t>Adjektiv</a:t>
            </a:r>
            <a:r>
              <a:rPr lang="de" sz="1525">
                <a:solidFill>
                  <a:srgbClr val="0000FF"/>
                </a:solidFill>
                <a:latin typeface="Georgia"/>
                <a:ea typeface="Georgia"/>
                <a:cs typeface="Georgia"/>
                <a:sym typeface="Georgia"/>
              </a:rPr>
              <a:t> (Markierung: -a) beschreibt die Beschaffenheit oder die Eigenschaft eines Gegenstands, einer abstrakten Sache, eines Vorganges, Zustandes sowie Zugehörigkeiten, Mengen usw. In Esperanto: adjektivo.</a:t>
            </a:r>
            <a:endParaRPr sz="1525">
              <a:solidFill>
                <a:srgbClr val="0000FF"/>
              </a:solidFill>
              <a:latin typeface="Georgia"/>
              <a:ea typeface="Georgia"/>
              <a:cs typeface="Georgia"/>
              <a:sym typeface="Georgia"/>
            </a:endParaRPr>
          </a:p>
          <a:p>
            <a:pPr indent="0" lvl="0" marL="0" rtl="0" algn="l">
              <a:lnSpc>
                <a:spcPct val="140000"/>
              </a:lnSpc>
              <a:spcBef>
                <a:spcPts val="1000"/>
              </a:spcBef>
              <a:spcAft>
                <a:spcPts val="0"/>
              </a:spcAft>
              <a:buSzPts val="275"/>
              <a:buNone/>
            </a:pPr>
            <a:r>
              <a:rPr lang="de" sz="1525">
                <a:solidFill>
                  <a:srgbClr val="0000FF"/>
                </a:solidFill>
                <a:latin typeface="Georgia"/>
                <a:ea typeface="Georgia"/>
                <a:cs typeface="Georgia"/>
                <a:sym typeface="Georgia"/>
              </a:rPr>
              <a:t>Possessivpronomen (mia, via, nia, …) und Ordinalzahlen (unua, dua, deka, …) erhalten ebenfalls die Markierung -a und werden wie Adjektive behandelt.</a:t>
            </a:r>
            <a:endParaRPr sz="1525">
              <a:solidFill>
                <a:srgbClr val="0000FF"/>
              </a:solidFill>
              <a:latin typeface="Georgia"/>
              <a:ea typeface="Georgia"/>
              <a:cs typeface="Georgia"/>
              <a:sym typeface="Georgia"/>
            </a:endParaRPr>
          </a:p>
          <a:p>
            <a:pPr indent="0" lvl="0" marL="0" rtl="0" algn="l">
              <a:lnSpc>
                <a:spcPct val="140000"/>
              </a:lnSpc>
              <a:spcBef>
                <a:spcPts val="1000"/>
              </a:spcBef>
              <a:spcAft>
                <a:spcPts val="1200"/>
              </a:spcAft>
              <a:buSzPts val="275"/>
              <a:buNone/>
            </a:pPr>
            <a:r>
              <a:t/>
            </a:r>
            <a:endParaRPr sz="1525">
              <a:solidFill>
                <a:srgbClr val="0000FF"/>
              </a:solidFill>
              <a:latin typeface="Georgia"/>
              <a:ea typeface="Georgia"/>
              <a:cs typeface="Georgia"/>
              <a:sym typeface="Georgia"/>
            </a:endParaRPr>
          </a:p>
        </p:txBody>
      </p:sp>
      <p:sp>
        <p:nvSpPr>
          <p:cNvPr id="135" name="Google Shape;135;p1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txBox="1"/>
          <p:nvPr>
            <p:ph idx="1" type="body"/>
          </p:nvPr>
        </p:nvSpPr>
        <p:spPr>
          <a:xfrm>
            <a:off x="819150" y="681200"/>
            <a:ext cx="7505700" cy="38625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ABC der Wortarten – Adverb</a:t>
            </a:r>
            <a:endParaRPr sz="1525">
              <a:latin typeface="Georgia"/>
              <a:ea typeface="Georgia"/>
              <a:cs typeface="Georgia"/>
              <a:sym typeface="Georgia"/>
            </a:endParaRPr>
          </a:p>
          <a:p>
            <a:pPr indent="0" lvl="0" marL="0" rtl="0" algn="l">
              <a:lnSpc>
                <a:spcPct val="95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0"/>
              </a:spcAft>
              <a:buSzPts val="275"/>
              <a:buNone/>
            </a:pPr>
            <a:r>
              <a:rPr lang="de" sz="1525">
                <a:solidFill>
                  <a:srgbClr val="0000FF"/>
                </a:solidFill>
                <a:latin typeface="Georgia"/>
                <a:ea typeface="Georgia"/>
                <a:cs typeface="Georgia"/>
                <a:sym typeface="Georgia"/>
              </a:rPr>
              <a:t>Das </a:t>
            </a:r>
            <a:r>
              <a:rPr b="1" lang="de" sz="1525">
                <a:solidFill>
                  <a:srgbClr val="0000FF"/>
                </a:solidFill>
                <a:latin typeface="Georgia"/>
                <a:ea typeface="Georgia"/>
                <a:cs typeface="Georgia"/>
                <a:sym typeface="Georgia"/>
              </a:rPr>
              <a:t>Adverb</a:t>
            </a:r>
            <a:r>
              <a:rPr lang="de" sz="1525">
                <a:solidFill>
                  <a:srgbClr val="0000FF"/>
                </a:solidFill>
                <a:latin typeface="Georgia"/>
                <a:ea typeface="Georgia"/>
                <a:cs typeface="Georgia"/>
                <a:sym typeface="Georgia"/>
              </a:rPr>
              <a:t> (Markierung: -e oder ohne Markierung) bestimmt Adjektive und andere Adverbien näher oder drückt aus, unter welchen Umständen (wie, wo, wann, warum) etwas gemacht wird. Im Gegensatz zu Präpositionen sind sie eigenständig. In Esperanto: adverbo.</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0"/>
              </a:spcAft>
              <a:buSzPts val="275"/>
              <a:buNone/>
            </a:pPr>
            <a:r>
              <a:rPr lang="de" sz="1525">
                <a:solidFill>
                  <a:srgbClr val="0000FF"/>
                </a:solidFill>
                <a:latin typeface="Georgia"/>
                <a:ea typeface="Georgia"/>
                <a:cs typeface="Georgia"/>
                <a:sym typeface="Georgia"/>
              </a:rPr>
              <a:t>Es gibt ursprüngliche Adverbien ohne Markierung (ankaŭ, do, …), ursprüngliche Adverbien mit e-Markierung (fru</a:t>
            </a:r>
            <a:r>
              <a:rPr b="1" lang="de" sz="1525">
                <a:solidFill>
                  <a:srgbClr val="0000FF"/>
                </a:solidFill>
                <a:latin typeface="Georgia"/>
                <a:ea typeface="Georgia"/>
                <a:cs typeface="Georgia"/>
                <a:sym typeface="Georgia"/>
              </a:rPr>
              <a:t>e</a:t>
            </a:r>
            <a:r>
              <a:rPr lang="de" sz="1525">
                <a:solidFill>
                  <a:srgbClr val="0000FF"/>
                </a:solidFill>
                <a:latin typeface="Georgia"/>
                <a:ea typeface="Georgia"/>
                <a:cs typeface="Georgia"/>
                <a:sym typeface="Georgia"/>
              </a:rPr>
              <a:t>, oft</a:t>
            </a:r>
            <a:r>
              <a:rPr b="1" lang="de" sz="1525">
                <a:solidFill>
                  <a:srgbClr val="0000FF"/>
                </a:solidFill>
                <a:latin typeface="Georgia"/>
                <a:ea typeface="Georgia"/>
                <a:cs typeface="Georgia"/>
                <a:sym typeface="Georgia"/>
              </a:rPr>
              <a:t>e</a:t>
            </a:r>
            <a:r>
              <a:rPr lang="de" sz="1525">
                <a:solidFill>
                  <a:srgbClr val="0000FF"/>
                </a:solidFill>
                <a:latin typeface="Georgia"/>
                <a:ea typeface="Georgia"/>
                <a:cs typeface="Georgia"/>
                <a:sym typeface="Georgia"/>
              </a:rPr>
              <a:t>, …) und abgeleitete Adverbien. Letztere erhalten die e-Markierung durch Austausch der ursprünglichen Markierung (Wortkennung) (bon</a:t>
            </a:r>
            <a:r>
              <a:rPr b="1" lang="de" sz="1525">
                <a:solidFill>
                  <a:srgbClr val="CC0000"/>
                </a:solidFill>
                <a:latin typeface="Georgia"/>
                <a:ea typeface="Georgia"/>
                <a:cs typeface="Georgia"/>
                <a:sym typeface="Georgia"/>
              </a:rPr>
              <a:t>a</a:t>
            </a:r>
            <a:r>
              <a:rPr lang="de" sz="1525">
                <a:solidFill>
                  <a:srgbClr val="0000FF"/>
                </a:solidFill>
                <a:latin typeface="Georgia"/>
                <a:ea typeface="Georgia"/>
                <a:cs typeface="Georgia"/>
                <a:sym typeface="Georgia"/>
              </a:rPr>
              <a:t> ⟶ bon</a:t>
            </a:r>
            <a:r>
              <a:rPr b="1" lang="de" sz="1525">
                <a:solidFill>
                  <a:srgbClr val="0000FF"/>
                </a:solidFill>
                <a:latin typeface="Georgia"/>
                <a:ea typeface="Georgia"/>
                <a:cs typeface="Georgia"/>
                <a:sym typeface="Georgia"/>
              </a:rPr>
              <a:t>e</a:t>
            </a:r>
            <a:r>
              <a:rPr lang="de" sz="1525">
                <a:solidFill>
                  <a:srgbClr val="0000FF"/>
                </a:solidFill>
                <a:latin typeface="Georgia"/>
                <a:ea typeface="Georgia"/>
                <a:cs typeface="Georgia"/>
                <a:sym typeface="Georgia"/>
              </a:rPr>
              <a:t>). </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1200"/>
              </a:spcAft>
              <a:buSzPts val="275"/>
              <a:buNone/>
            </a:pPr>
            <a:r>
              <a:t/>
            </a:r>
            <a:endParaRPr sz="1525">
              <a:solidFill>
                <a:srgbClr val="0000FF"/>
              </a:solidFill>
              <a:latin typeface="Georgia"/>
              <a:ea typeface="Georgia"/>
              <a:cs typeface="Georgia"/>
              <a:sym typeface="Georgia"/>
            </a:endParaRPr>
          </a:p>
        </p:txBody>
      </p:sp>
      <p:sp>
        <p:nvSpPr>
          <p:cNvPr id="141" name="Google Shape;141;p1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6"/>
          <p:cNvSpPr txBox="1"/>
          <p:nvPr>
            <p:ph idx="1" type="body"/>
          </p:nvPr>
        </p:nvSpPr>
        <p:spPr>
          <a:xfrm>
            <a:off x="819150" y="681200"/>
            <a:ext cx="7505700" cy="38625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ABC der Wortarten – Artikel (1)</a:t>
            </a:r>
            <a:endParaRPr sz="1525">
              <a:latin typeface="Georgia"/>
              <a:ea typeface="Georgia"/>
              <a:cs typeface="Georgia"/>
              <a:sym typeface="Georgia"/>
            </a:endParaRPr>
          </a:p>
          <a:p>
            <a:pPr indent="0" lvl="0" marL="0" rtl="0" algn="l">
              <a:lnSpc>
                <a:spcPct val="95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0"/>
              </a:spcAft>
              <a:buSzPts val="275"/>
              <a:buNone/>
            </a:pPr>
            <a:r>
              <a:rPr lang="de" sz="1525">
                <a:solidFill>
                  <a:srgbClr val="0000FF"/>
                </a:solidFill>
                <a:latin typeface="Georgia"/>
                <a:ea typeface="Georgia"/>
                <a:cs typeface="Georgia"/>
                <a:sym typeface="Georgia"/>
              </a:rPr>
              <a:t>Der </a:t>
            </a:r>
            <a:r>
              <a:rPr b="1" lang="de" sz="1525">
                <a:solidFill>
                  <a:srgbClr val="0000FF"/>
                </a:solidFill>
                <a:latin typeface="Georgia"/>
                <a:ea typeface="Georgia"/>
                <a:cs typeface="Georgia"/>
                <a:sym typeface="Georgia"/>
              </a:rPr>
              <a:t>Artikel</a:t>
            </a:r>
            <a:r>
              <a:rPr lang="de" sz="1525">
                <a:solidFill>
                  <a:srgbClr val="0000FF"/>
                </a:solidFill>
                <a:latin typeface="Georgia"/>
                <a:ea typeface="Georgia"/>
                <a:cs typeface="Georgia"/>
                <a:sym typeface="Georgia"/>
              </a:rPr>
              <a:t> dient der Bezeichnung von Bestimmtheit oder Unbestimmtheit. </a:t>
            </a:r>
            <a:endParaRPr sz="1525">
              <a:solidFill>
                <a:srgbClr val="0000FF"/>
              </a:solidFill>
              <a:latin typeface="Georgia"/>
              <a:ea typeface="Georgia"/>
              <a:cs typeface="Georgia"/>
              <a:sym typeface="Georgia"/>
            </a:endParaRPr>
          </a:p>
          <a:p>
            <a:pPr indent="0" lvl="0" marL="0" rtl="0" algn="l">
              <a:lnSpc>
                <a:spcPct val="140000"/>
              </a:lnSpc>
              <a:spcBef>
                <a:spcPts val="1000"/>
              </a:spcBef>
              <a:spcAft>
                <a:spcPts val="0"/>
              </a:spcAft>
              <a:buSzPts val="275"/>
              <a:buNone/>
            </a:pPr>
            <a:r>
              <a:rPr lang="de" sz="1525">
                <a:solidFill>
                  <a:srgbClr val="0000FF"/>
                </a:solidFill>
                <a:latin typeface="Georgia"/>
                <a:ea typeface="Georgia"/>
                <a:cs typeface="Georgia"/>
                <a:sym typeface="Georgia"/>
              </a:rPr>
              <a:t>Der unbestimmte Artikel wird verwendet, wenn man eine Person oder eine Sache nicht kennt, sie nicht näher bestimmt ist oder zum ersten Mal erwähnt wird. Im Esperanto gibt es keinen unbestimmten Artikel. </a:t>
            </a:r>
            <a:endParaRPr sz="1525">
              <a:solidFill>
                <a:srgbClr val="0000FF"/>
              </a:solidFill>
              <a:latin typeface="Georgia"/>
              <a:ea typeface="Georgia"/>
              <a:cs typeface="Georgia"/>
              <a:sym typeface="Georgia"/>
            </a:endParaRPr>
          </a:p>
          <a:p>
            <a:pPr indent="0" lvl="0" marL="0" rtl="0" algn="l">
              <a:lnSpc>
                <a:spcPct val="140000"/>
              </a:lnSpc>
              <a:spcBef>
                <a:spcPts val="1000"/>
              </a:spcBef>
              <a:spcAft>
                <a:spcPts val="1000"/>
              </a:spcAft>
              <a:buSzPts val="275"/>
              <a:buNone/>
            </a:pPr>
            <a:r>
              <a:rPr lang="de" sz="1525">
                <a:solidFill>
                  <a:srgbClr val="0000FF"/>
                </a:solidFill>
                <a:latin typeface="Georgia"/>
                <a:ea typeface="Georgia"/>
                <a:cs typeface="Georgia"/>
                <a:sym typeface="Georgia"/>
              </a:rPr>
              <a:t>Wir benutzen den bestimmten Artikel (</a:t>
            </a:r>
            <a:r>
              <a:rPr b="1" lang="de" sz="1525">
                <a:solidFill>
                  <a:srgbClr val="0000FF"/>
                </a:solidFill>
                <a:latin typeface="Georgia"/>
                <a:ea typeface="Georgia"/>
                <a:cs typeface="Georgia"/>
                <a:sym typeface="Georgia"/>
              </a:rPr>
              <a:t>la</a:t>
            </a:r>
            <a:r>
              <a:rPr lang="de" sz="1525">
                <a:solidFill>
                  <a:srgbClr val="0000FF"/>
                </a:solidFill>
                <a:latin typeface="Georgia"/>
                <a:ea typeface="Georgia"/>
                <a:cs typeface="Georgia"/>
                <a:sym typeface="Georgia"/>
              </a:rPr>
              <a:t>),</a:t>
            </a:r>
            <a:r>
              <a:rPr lang="de" sz="1525">
                <a:solidFill>
                  <a:srgbClr val="0000FF"/>
                </a:solidFill>
                <a:latin typeface="Georgia"/>
                <a:ea typeface="Georgia"/>
                <a:cs typeface="Georgia"/>
                <a:sym typeface="Georgia"/>
              </a:rPr>
              <a:t> wenn wir von etwas sprechen, was bereits erwähnt wurde oder bekannt ist. In Esperanto: artikolo.</a:t>
            </a:r>
            <a:endParaRPr sz="1525">
              <a:solidFill>
                <a:srgbClr val="0000FF"/>
              </a:solidFill>
              <a:latin typeface="Georgia"/>
              <a:ea typeface="Georgia"/>
              <a:cs typeface="Georgia"/>
              <a:sym typeface="Georgia"/>
            </a:endParaRPr>
          </a:p>
        </p:txBody>
      </p:sp>
      <p:sp>
        <p:nvSpPr>
          <p:cNvPr id="147" name="Google Shape;147;p1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7"/>
          <p:cNvSpPr txBox="1"/>
          <p:nvPr>
            <p:ph idx="1" type="body"/>
          </p:nvPr>
        </p:nvSpPr>
        <p:spPr>
          <a:xfrm>
            <a:off x="819150" y="681200"/>
            <a:ext cx="7505700" cy="38625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ABC der Wortarten – Artikel (2)</a:t>
            </a:r>
            <a:endParaRPr sz="1525">
              <a:latin typeface="Georgia"/>
              <a:ea typeface="Georgia"/>
              <a:cs typeface="Georgia"/>
              <a:sym typeface="Georgia"/>
            </a:endParaRPr>
          </a:p>
          <a:p>
            <a:pPr indent="0" lvl="0" marL="0" rtl="0" algn="l">
              <a:lnSpc>
                <a:spcPct val="95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0"/>
              </a:spcAft>
              <a:buSzPts val="275"/>
              <a:buNone/>
            </a:pPr>
            <a:r>
              <a:rPr lang="de" sz="1525">
                <a:solidFill>
                  <a:srgbClr val="0000FF"/>
                </a:solidFill>
                <a:latin typeface="Georgia"/>
                <a:ea typeface="Georgia"/>
                <a:cs typeface="Georgia"/>
                <a:sym typeface="Georgia"/>
              </a:rPr>
              <a:t>Der bestimmte Artikel </a:t>
            </a:r>
            <a:r>
              <a:rPr b="1" lang="de" sz="1525">
                <a:solidFill>
                  <a:srgbClr val="0000FF"/>
                </a:solidFill>
                <a:latin typeface="Georgia"/>
                <a:ea typeface="Georgia"/>
                <a:cs typeface="Georgia"/>
                <a:sym typeface="Georgia"/>
              </a:rPr>
              <a:t>entfällt</a:t>
            </a:r>
            <a:r>
              <a:rPr lang="de" sz="1525">
                <a:solidFill>
                  <a:srgbClr val="0000FF"/>
                </a:solidFill>
                <a:latin typeface="Georgia"/>
                <a:ea typeface="Georgia"/>
                <a:cs typeface="Georgia"/>
                <a:sym typeface="Georgia"/>
              </a:rPr>
              <a:t> (meist), wenn durch Namensnennung eine ausreichende Bestimmtheit gewährleistet ist. Das ist der Fall bei</a:t>
            </a:r>
            <a:endParaRPr sz="1525">
              <a:solidFill>
                <a:srgbClr val="0000FF"/>
              </a:solidFill>
              <a:latin typeface="Georgia"/>
              <a:ea typeface="Georgia"/>
              <a:cs typeface="Georgia"/>
              <a:sym typeface="Georgia"/>
            </a:endParaRPr>
          </a:p>
          <a:p>
            <a:pPr indent="-325437" lvl="0" marL="457200" rtl="0" algn="l">
              <a:lnSpc>
                <a:spcPct val="140000"/>
              </a:lnSpc>
              <a:spcBef>
                <a:spcPts val="1000"/>
              </a:spcBef>
              <a:spcAft>
                <a:spcPts val="0"/>
              </a:spcAft>
              <a:buClr>
                <a:srgbClr val="0000FF"/>
              </a:buClr>
              <a:buSzPts val="1525"/>
              <a:buFont typeface="Georgia"/>
              <a:buChar char="●"/>
            </a:pPr>
            <a:r>
              <a:rPr lang="de" sz="1525">
                <a:solidFill>
                  <a:srgbClr val="0000FF"/>
                </a:solidFill>
                <a:latin typeface="Georgia"/>
                <a:ea typeface="Georgia"/>
                <a:cs typeface="Georgia"/>
                <a:sym typeface="Georgia"/>
              </a:rPr>
              <a:t>Personennamen</a:t>
            </a:r>
            <a:r>
              <a:rPr lang="de" sz="1525">
                <a:solidFill>
                  <a:srgbClr val="0000FF"/>
                </a:solidFill>
                <a:latin typeface="Georgia"/>
                <a:ea typeface="Georgia"/>
                <a:cs typeface="Georgia"/>
                <a:sym typeface="Georgia"/>
              </a:rPr>
              <a:t> (Karl, sinjoro Schmidt)</a:t>
            </a:r>
            <a:endParaRPr sz="1525">
              <a:solidFill>
                <a:srgbClr val="0000FF"/>
              </a:solidFill>
              <a:latin typeface="Georgia"/>
              <a:ea typeface="Georgia"/>
              <a:cs typeface="Georgia"/>
              <a:sym typeface="Georgia"/>
            </a:endParaRPr>
          </a:p>
          <a:p>
            <a:pPr indent="-325437" lvl="0" marL="457200" rtl="0" algn="l">
              <a:lnSpc>
                <a:spcPct val="140000"/>
              </a:lnSpc>
              <a:spcBef>
                <a:spcPts val="0"/>
              </a:spcBef>
              <a:spcAft>
                <a:spcPts val="0"/>
              </a:spcAft>
              <a:buClr>
                <a:srgbClr val="0000FF"/>
              </a:buClr>
              <a:buSzPts val="1525"/>
              <a:buFont typeface="Georgia"/>
              <a:buChar char="●"/>
            </a:pPr>
            <a:r>
              <a:rPr lang="de" sz="1525">
                <a:solidFill>
                  <a:srgbClr val="0000FF"/>
                </a:solidFill>
                <a:latin typeface="Georgia"/>
                <a:ea typeface="Georgia"/>
                <a:cs typeface="Georgia"/>
                <a:sym typeface="Georgia"/>
              </a:rPr>
              <a:t>geografischen Bezeichnungen (Ländernamen: Turkio; Städtenamen: Moskvo; Flussnamen: Danubo [Donau], Vezero [Weser]; Namen von Gebirgen und Bergen: Kaŭkazo, Monto Blanka)</a:t>
            </a:r>
            <a:endParaRPr sz="1525">
              <a:solidFill>
                <a:srgbClr val="0000FF"/>
              </a:solidFill>
              <a:latin typeface="Georgia"/>
              <a:ea typeface="Georgia"/>
              <a:cs typeface="Georgia"/>
              <a:sym typeface="Georgia"/>
            </a:endParaRPr>
          </a:p>
          <a:p>
            <a:pPr indent="-325437" lvl="0" marL="457200" rtl="0" algn="l">
              <a:lnSpc>
                <a:spcPct val="140000"/>
              </a:lnSpc>
              <a:spcBef>
                <a:spcPts val="0"/>
              </a:spcBef>
              <a:spcAft>
                <a:spcPts val="0"/>
              </a:spcAft>
              <a:buClr>
                <a:srgbClr val="0000FF"/>
              </a:buClr>
              <a:buSzPts val="1525"/>
              <a:buFont typeface="Georgia"/>
              <a:buChar char="●"/>
            </a:pPr>
            <a:r>
              <a:rPr lang="de" sz="1525">
                <a:solidFill>
                  <a:srgbClr val="0000FF"/>
                </a:solidFill>
                <a:latin typeface="Georgia"/>
                <a:ea typeface="Georgia"/>
                <a:cs typeface="Georgia"/>
                <a:sym typeface="Georgia"/>
              </a:rPr>
              <a:t>Monats- und Tagesnamen sowie Festen (en marto, je ĵaŭdo, Sankta Vendredo) auch wenn ein Adjektiv davor steht.</a:t>
            </a:r>
            <a:endParaRPr sz="1525">
              <a:solidFill>
                <a:srgbClr val="0000FF"/>
              </a:solidFill>
              <a:latin typeface="Georgia"/>
              <a:ea typeface="Georgia"/>
              <a:cs typeface="Georgia"/>
              <a:sym typeface="Georgia"/>
            </a:endParaRPr>
          </a:p>
        </p:txBody>
      </p:sp>
      <p:sp>
        <p:nvSpPr>
          <p:cNvPr id="153" name="Google Shape;153;p1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8"/>
          <p:cNvSpPr txBox="1"/>
          <p:nvPr>
            <p:ph idx="1" type="body"/>
          </p:nvPr>
        </p:nvSpPr>
        <p:spPr>
          <a:xfrm>
            <a:off x="819150" y="681200"/>
            <a:ext cx="7505700" cy="38625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ABC der Wortarten – Kasus (1)</a:t>
            </a:r>
            <a:endParaRPr sz="1525">
              <a:latin typeface="Georgia"/>
              <a:ea typeface="Georgia"/>
              <a:cs typeface="Georgia"/>
              <a:sym typeface="Georgia"/>
            </a:endParaRPr>
          </a:p>
          <a:p>
            <a:pPr indent="0" lvl="0" marL="0" rtl="0" algn="l">
              <a:lnSpc>
                <a:spcPct val="95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0"/>
              </a:spcAft>
              <a:buSzPts val="275"/>
              <a:buNone/>
            </a:pPr>
            <a:r>
              <a:rPr lang="de" sz="1525">
                <a:solidFill>
                  <a:srgbClr val="0000FF"/>
                </a:solidFill>
                <a:latin typeface="Georgia"/>
                <a:ea typeface="Georgia"/>
                <a:cs typeface="Georgia"/>
                <a:sym typeface="Georgia"/>
              </a:rPr>
              <a:t>Ein </a:t>
            </a:r>
            <a:r>
              <a:rPr b="1" lang="de" sz="1525">
                <a:solidFill>
                  <a:srgbClr val="0000FF"/>
                </a:solidFill>
                <a:latin typeface="Georgia"/>
                <a:ea typeface="Georgia"/>
                <a:cs typeface="Georgia"/>
                <a:sym typeface="Georgia"/>
              </a:rPr>
              <a:t>Kasus</a:t>
            </a:r>
            <a:r>
              <a:rPr lang="de" sz="1525">
                <a:solidFill>
                  <a:srgbClr val="0000FF"/>
                </a:solidFill>
                <a:latin typeface="Georgia"/>
                <a:ea typeface="Georgia"/>
                <a:cs typeface="Georgia"/>
                <a:sym typeface="Georgia"/>
              </a:rPr>
              <a:t> ist eine grammatische Kategorie. Die Kasus sind uns besser bekannt als die 4 </a:t>
            </a:r>
            <a:r>
              <a:rPr b="1" lang="de" sz="1525">
                <a:solidFill>
                  <a:srgbClr val="0000FF"/>
                </a:solidFill>
                <a:latin typeface="Georgia"/>
                <a:ea typeface="Georgia"/>
                <a:cs typeface="Georgia"/>
                <a:sym typeface="Georgia"/>
              </a:rPr>
              <a:t>grammatischen Fälle</a:t>
            </a:r>
            <a:r>
              <a:rPr lang="de" sz="1525">
                <a:solidFill>
                  <a:srgbClr val="0000FF"/>
                </a:solidFill>
                <a:latin typeface="Georgia"/>
                <a:ea typeface="Georgia"/>
                <a:cs typeface="Georgia"/>
                <a:sym typeface="Georgia"/>
              </a:rPr>
              <a:t> der deutschen Sprache. Durch die Zuordnung eines  Wortes zu einem der Fälle erhält es eine klar abgegrenzte Rolle im Satz. In Esperanto: kazo.</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1200"/>
              </a:spcAft>
              <a:buSzPts val="275"/>
              <a:buNone/>
            </a:pPr>
            <a:r>
              <a:t/>
            </a:r>
            <a:endParaRPr sz="1525">
              <a:solidFill>
                <a:srgbClr val="0000FF"/>
              </a:solidFill>
              <a:latin typeface="Georgia"/>
              <a:ea typeface="Georgia"/>
              <a:cs typeface="Georgia"/>
              <a:sym typeface="Georgia"/>
            </a:endParaRPr>
          </a:p>
        </p:txBody>
      </p:sp>
      <p:sp>
        <p:nvSpPr>
          <p:cNvPr id="159" name="Google Shape;159;p1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graphicFrame>
        <p:nvGraphicFramePr>
          <p:cNvPr id="160" name="Google Shape;160;p18"/>
          <p:cNvGraphicFramePr/>
          <p:nvPr/>
        </p:nvGraphicFramePr>
        <p:xfrm>
          <a:off x="952500" y="2976950"/>
          <a:ext cx="3000000" cy="3000000"/>
        </p:xfrm>
        <a:graphic>
          <a:graphicData uri="http://schemas.openxmlformats.org/drawingml/2006/table">
            <a:tbl>
              <a:tblPr>
                <a:noFill/>
                <a:tableStyleId>{91E4E4B1-9753-410B-BC1B-A2D3A6385842}</a:tableStyleId>
              </a:tblPr>
              <a:tblGrid>
                <a:gridCol w="3619500"/>
                <a:gridCol w="3619500"/>
              </a:tblGrid>
              <a:tr h="89200">
                <a:tc>
                  <a:txBody>
                    <a:bodyPr/>
                    <a:lstStyle/>
                    <a:p>
                      <a:pPr indent="0" lvl="0" marL="0" rtl="0" algn="l">
                        <a:spcBef>
                          <a:spcPts val="0"/>
                        </a:spcBef>
                        <a:spcAft>
                          <a:spcPts val="0"/>
                        </a:spcAft>
                        <a:buNone/>
                      </a:pPr>
                      <a:r>
                        <a:rPr lang="de">
                          <a:highlight>
                            <a:schemeClr val="dk1"/>
                          </a:highlight>
                          <a:latin typeface="Georgia"/>
                          <a:ea typeface="Georgia"/>
                          <a:cs typeface="Georgia"/>
                          <a:sym typeface="Georgia"/>
                        </a:rPr>
                        <a:t>Die deutsche Sprache kennt 4 Fälle:</a:t>
                      </a:r>
                      <a:endParaRPr sz="1600">
                        <a:highlight>
                          <a:schemeClr val="dk1"/>
                        </a:highlight>
                        <a:latin typeface="Georgia"/>
                        <a:ea typeface="Georgia"/>
                        <a:cs typeface="Georgia"/>
                        <a:sym typeface="Georgia"/>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rPr lang="de">
                          <a:latin typeface="Georgia"/>
                          <a:ea typeface="Georgia"/>
                          <a:cs typeface="Georgia"/>
                          <a:sym typeface="Georgia"/>
                        </a:rPr>
                        <a:t>Nominativ (1. Fall, wer?)</a:t>
                      </a:r>
                      <a:endParaRPr>
                        <a:latin typeface="Georgia"/>
                        <a:ea typeface="Georgia"/>
                        <a:cs typeface="Georgia"/>
                        <a:sym typeface="Georgia"/>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89200">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rPr lang="de">
                          <a:latin typeface="Georgia"/>
                          <a:ea typeface="Georgia"/>
                          <a:cs typeface="Georgia"/>
                          <a:sym typeface="Georgia"/>
                        </a:rPr>
                        <a:t>Genitiv (2. Fall, wessen?)</a:t>
                      </a:r>
                      <a:endParaRPr>
                        <a:latin typeface="Georgia"/>
                        <a:ea typeface="Georgia"/>
                        <a:cs typeface="Georgia"/>
                        <a:sym typeface="Georgia"/>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89200">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rPr lang="de">
                          <a:latin typeface="Georgia"/>
                          <a:ea typeface="Georgia"/>
                          <a:cs typeface="Georgia"/>
                          <a:sym typeface="Georgia"/>
                        </a:rPr>
                        <a:t>Dativ (3. Fall, wem?)</a:t>
                      </a:r>
                      <a:endParaRPr>
                        <a:latin typeface="Georgia"/>
                        <a:ea typeface="Georgia"/>
                        <a:cs typeface="Georgia"/>
                        <a:sym typeface="Georgia"/>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89200">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rPr lang="de">
                          <a:latin typeface="Georgia"/>
                          <a:ea typeface="Georgia"/>
                          <a:cs typeface="Georgia"/>
                          <a:sym typeface="Georgia"/>
                        </a:rPr>
                        <a:t>Akkusativ (4. Fall, wen, was?)</a:t>
                      </a:r>
                      <a:endParaRPr>
                        <a:latin typeface="Georgia"/>
                        <a:ea typeface="Georgia"/>
                        <a:cs typeface="Georgia"/>
                        <a:sym typeface="Georgia"/>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19"/>
          <p:cNvSpPr txBox="1"/>
          <p:nvPr>
            <p:ph idx="1" type="body"/>
          </p:nvPr>
        </p:nvSpPr>
        <p:spPr>
          <a:xfrm>
            <a:off x="819150" y="681200"/>
            <a:ext cx="7505700" cy="38625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ABC der Wortarten – Kasus (2)</a:t>
            </a:r>
            <a:endParaRPr sz="1525">
              <a:latin typeface="Georgia"/>
              <a:ea typeface="Georgia"/>
              <a:cs typeface="Georgia"/>
              <a:sym typeface="Georgia"/>
            </a:endParaRPr>
          </a:p>
          <a:p>
            <a:pPr indent="0" lvl="0" marL="0" rtl="0" algn="l">
              <a:lnSpc>
                <a:spcPct val="95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0"/>
              </a:spcAft>
              <a:buSzPts val="275"/>
              <a:buNone/>
            </a:pPr>
            <a:r>
              <a:rPr lang="de" sz="1525">
                <a:solidFill>
                  <a:srgbClr val="0000FF"/>
                </a:solidFill>
                <a:latin typeface="Georgia"/>
                <a:ea typeface="Georgia"/>
                <a:cs typeface="Georgia"/>
                <a:sym typeface="Georgia"/>
              </a:rPr>
              <a:t>Im Esperanto gibt es als Kasus (grammatische Fälle) nur den </a:t>
            </a:r>
            <a:r>
              <a:rPr b="1" lang="de" sz="1525">
                <a:solidFill>
                  <a:srgbClr val="0000FF"/>
                </a:solidFill>
                <a:latin typeface="Georgia"/>
                <a:ea typeface="Georgia"/>
                <a:cs typeface="Georgia"/>
                <a:sym typeface="Georgia"/>
              </a:rPr>
              <a:t>Nominativ</a:t>
            </a:r>
            <a:r>
              <a:rPr lang="de" sz="1525">
                <a:solidFill>
                  <a:srgbClr val="0000FF"/>
                </a:solidFill>
                <a:latin typeface="Georgia"/>
                <a:ea typeface="Georgia"/>
                <a:cs typeface="Georgia"/>
                <a:sym typeface="Georgia"/>
              </a:rPr>
              <a:t> (Frage: kio, kiu?) und den </a:t>
            </a:r>
            <a:r>
              <a:rPr b="1" lang="de" sz="1525">
                <a:solidFill>
                  <a:srgbClr val="0000FF"/>
                </a:solidFill>
                <a:latin typeface="Georgia"/>
                <a:ea typeface="Georgia"/>
                <a:cs typeface="Georgia"/>
                <a:sym typeface="Georgia"/>
              </a:rPr>
              <a:t>Akkusativ</a:t>
            </a:r>
            <a:r>
              <a:rPr lang="de" sz="1525">
                <a:solidFill>
                  <a:srgbClr val="0000FF"/>
                </a:solidFill>
                <a:latin typeface="Georgia"/>
                <a:ea typeface="Georgia"/>
                <a:cs typeface="Georgia"/>
                <a:sym typeface="Georgia"/>
              </a:rPr>
              <a:t> (Frage: kion, kiun?). Der Nominativ trägt keine Markierung, der Akkusativ die Markierung -n. Letzterer wird nach -o, -a beziehungsweise -j angefügt (ĉiujn niajn librojn - alle unsere Bücher).</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0"/>
              </a:spcAft>
              <a:buSzPts val="275"/>
              <a:buNone/>
            </a:pPr>
            <a:r>
              <a:rPr lang="de" sz="1525">
                <a:solidFill>
                  <a:srgbClr val="0000FF"/>
                </a:solidFill>
                <a:latin typeface="Georgia"/>
                <a:ea typeface="Georgia"/>
                <a:cs typeface="Georgia"/>
                <a:sym typeface="Georgia"/>
              </a:rPr>
              <a:t>Der Genitiv des Deutschen wird mit der Präposition </a:t>
            </a:r>
            <a:r>
              <a:rPr i="1" lang="de" sz="1525">
                <a:solidFill>
                  <a:srgbClr val="0000FF"/>
                </a:solidFill>
                <a:latin typeface="Georgia"/>
                <a:ea typeface="Georgia"/>
                <a:cs typeface="Georgia"/>
                <a:sym typeface="Georgia"/>
              </a:rPr>
              <a:t>de</a:t>
            </a:r>
            <a:r>
              <a:rPr lang="de" sz="1525">
                <a:solidFill>
                  <a:srgbClr val="0000FF"/>
                </a:solidFill>
                <a:latin typeface="Georgia"/>
                <a:ea typeface="Georgia"/>
                <a:cs typeface="Georgia"/>
                <a:sym typeface="Georgia"/>
              </a:rPr>
              <a:t> nachgebildet, der Dativ mit </a:t>
            </a:r>
            <a:r>
              <a:rPr i="1" lang="de" sz="1525">
                <a:solidFill>
                  <a:srgbClr val="0000FF"/>
                </a:solidFill>
                <a:latin typeface="Georgia"/>
                <a:ea typeface="Georgia"/>
                <a:cs typeface="Georgia"/>
                <a:sym typeface="Georgia"/>
              </a:rPr>
              <a:t>al</a:t>
            </a:r>
            <a:r>
              <a:rPr lang="de" sz="1525">
                <a:solidFill>
                  <a:srgbClr val="0000FF"/>
                </a:solidFill>
                <a:latin typeface="Georgia"/>
                <a:ea typeface="Georgia"/>
                <a:cs typeface="Georgia"/>
                <a:sym typeface="Georgia"/>
              </a:rPr>
              <a:t>. </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0"/>
              </a:spcAft>
              <a:buSzPts val="275"/>
              <a:buNone/>
            </a:pPr>
            <a:r>
              <a:rPr lang="de" sz="1525">
                <a:solidFill>
                  <a:srgbClr val="0000FF"/>
                </a:solidFill>
                <a:latin typeface="Georgia"/>
                <a:ea typeface="Georgia"/>
                <a:cs typeface="Georgia"/>
                <a:sym typeface="Georgia"/>
              </a:rPr>
              <a:t>Die vier Fälle der deutschen Sprache in Esperanto: nominativo, genitivo, dativo, akuzativo.</a:t>
            </a:r>
            <a:r>
              <a:rPr lang="de" sz="1525">
                <a:solidFill>
                  <a:srgbClr val="0000FF"/>
                </a:solidFill>
                <a:latin typeface="Georgia"/>
                <a:ea typeface="Georgia"/>
                <a:cs typeface="Georgia"/>
                <a:sym typeface="Georgia"/>
              </a:rPr>
              <a:t> </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1200"/>
              </a:spcAft>
              <a:buSzPts val="275"/>
              <a:buNone/>
            </a:pPr>
            <a:r>
              <a:t/>
            </a:r>
            <a:endParaRPr sz="1525">
              <a:solidFill>
                <a:srgbClr val="0000FF"/>
              </a:solidFill>
              <a:latin typeface="Georgia"/>
              <a:ea typeface="Georgia"/>
              <a:cs typeface="Georgia"/>
              <a:sym typeface="Georgia"/>
            </a:endParaRPr>
          </a:p>
        </p:txBody>
      </p:sp>
      <p:sp>
        <p:nvSpPr>
          <p:cNvPr id="166" name="Google Shape;166;p1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0"/>
          <p:cNvSpPr txBox="1"/>
          <p:nvPr>
            <p:ph idx="1" type="body"/>
          </p:nvPr>
        </p:nvSpPr>
        <p:spPr>
          <a:xfrm>
            <a:off x="819150" y="681200"/>
            <a:ext cx="7505700" cy="38625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ABC der Wortarten – Objekt</a:t>
            </a:r>
            <a:endParaRPr sz="1525">
              <a:latin typeface="Georgia"/>
              <a:ea typeface="Georgia"/>
              <a:cs typeface="Georgia"/>
              <a:sym typeface="Georgia"/>
            </a:endParaRPr>
          </a:p>
          <a:p>
            <a:pPr indent="0" lvl="0" marL="0" rtl="0" algn="l">
              <a:lnSpc>
                <a:spcPct val="95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0"/>
              </a:spcAft>
              <a:buSzPts val="275"/>
              <a:buNone/>
            </a:pPr>
            <a:r>
              <a:rPr lang="de" sz="1525">
                <a:solidFill>
                  <a:srgbClr val="0000FF"/>
                </a:solidFill>
                <a:latin typeface="Georgia"/>
                <a:ea typeface="Georgia"/>
                <a:cs typeface="Georgia"/>
                <a:sym typeface="Georgia"/>
              </a:rPr>
              <a:t>Ein </a:t>
            </a:r>
            <a:r>
              <a:rPr b="1" lang="de" sz="1525">
                <a:solidFill>
                  <a:srgbClr val="0000FF"/>
                </a:solidFill>
                <a:latin typeface="Georgia"/>
                <a:ea typeface="Georgia"/>
                <a:cs typeface="Georgia"/>
                <a:sym typeface="Georgia"/>
              </a:rPr>
              <a:t>Objekt</a:t>
            </a:r>
            <a:r>
              <a:rPr lang="de" sz="1525">
                <a:solidFill>
                  <a:srgbClr val="0000FF"/>
                </a:solidFill>
                <a:latin typeface="Georgia"/>
                <a:ea typeface="Georgia"/>
                <a:cs typeface="Georgia"/>
                <a:sym typeface="Georgia"/>
              </a:rPr>
              <a:t> ist ein Satzglied und ergänzt das Verb. Häufig kann man zwischen dem direkten und dem indirekten Objekt unterscheiden. Das direkte Objekt steht im Akkusativ (deswegen spricht man auch vom Akkusativ-Objekt). Im Esperanto darf es in einem Satz </a:t>
            </a:r>
            <a:r>
              <a:rPr b="1" lang="de" sz="1525">
                <a:solidFill>
                  <a:srgbClr val="0000FF"/>
                </a:solidFill>
                <a:latin typeface="Georgia"/>
                <a:ea typeface="Georgia"/>
                <a:cs typeface="Georgia"/>
                <a:sym typeface="Georgia"/>
              </a:rPr>
              <a:t>nur ein Akkusativ-Objekt</a:t>
            </a:r>
            <a:r>
              <a:rPr lang="de" sz="1525">
                <a:solidFill>
                  <a:srgbClr val="0000FF"/>
                </a:solidFill>
                <a:latin typeface="Georgia"/>
                <a:ea typeface="Georgia"/>
                <a:cs typeface="Georgia"/>
                <a:sym typeface="Georgia"/>
              </a:rPr>
              <a:t> geben. In Esperanto: objekto.</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1200"/>
              </a:spcAft>
              <a:buSzPts val="275"/>
              <a:buNone/>
            </a:pPr>
            <a:r>
              <a:t/>
            </a:r>
            <a:endParaRPr sz="1525">
              <a:solidFill>
                <a:srgbClr val="0000FF"/>
              </a:solidFill>
              <a:latin typeface="Georgia"/>
              <a:ea typeface="Georgia"/>
              <a:cs typeface="Georgia"/>
              <a:sym typeface="Georgia"/>
            </a:endParaRPr>
          </a:p>
        </p:txBody>
      </p:sp>
      <p:sp>
        <p:nvSpPr>
          <p:cNvPr id="172" name="Google Shape;172;p2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1"/>
          <p:cNvSpPr txBox="1"/>
          <p:nvPr>
            <p:ph idx="1" type="body"/>
          </p:nvPr>
        </p:nvSpPr>
        <p:spPr>
          <a:xfrm>
            <a:off x="819150" y="681200"/>
            <a:ext cx="7505700" cy="38625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75"/>
              <a:buNone/>
            </a:pPr>
            <a:r>
              <a:rPr lang="de" sz="2400">
                <a:solidFill>
                  <a:schemeClr val="lt1"/>
                </a:solidFill>
                <a:latin typeface="Georgia"/>
                <a:ea typeface="Georgia"/>
                <a:cs typeface="Georgia"/>
                <a:sym typeface="Georgia"/>
              </a:rPr>
              <a:t>ABC der Wortarten – Plural</a:t>
            </a:r>
            <a:endParaRPr sz="1525">
              <a:latin typeface="Georgia"/>
              <a:ea typeface="Georgia"/>
              <a:cs typeface="Georgia"/>
              <a:sym typeface="Georgia"/>
            </a:endParaRPr>
          </a:p>
          <a:p>
            <a:pPr indent="0" lvl="0" marL="0" rtl="0" algn="l">
              <a:lnSpc>
                <a:spcPct val="95000"/>
              </a:lnSpc>
              <a:spcBef>
                <a:spcPts val="0"/>
              </a:spcBef>
              <a:spcAft>
                <a:spcPts val="0"/>
              </a:spcAft>
              <a:buSzPts val="275"/>
              <a:buNone/>
            </a:pPr>
            <a:r>
              <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0"/>
              </a:spcAft>
              <a:buSzPts val="275"/>
              <a:buNone/>
            </a:pPr>
            <a:r>
              <a:rPr lang="de" sz="1525">
                <a:solidFill>
                  <a:srgbClr val="0000FF"/>
                </a:solidFill>
                <a:latin typeface="Georgia"/>
                <a:ea typeface="Georgia"/>
                <a:cs typeface="Georgia"/>
                <a:sym typeface="Georgia"/>
              </a:rPr>
              <a:t>Der </a:t>
            </a:r>
            <a:r>
              <a:rPr b="1" lang="de" sz="1525">
                <a:solidFill>
                  <a:srgbClr val="0000FF"/>
                </a:solidFill>
                <a:latin typeface="Georgia"/>
                <a:ea typeface="Georgia"/>
                <a:cs typeface="Georgia"/>
                <a:sym typeface="Georgia"/>
              </a:rPr>
              <a:t>Plural</a:t>
            </a:r>
            <a:r>
              <a:rPr lang="de" sz="1525">
                <a:solidFill>
                  <a:srgbClr val="0000FF"/>
                </a:solidFill>
                <a:latin typeface="Georgia"/>
                <a:ea typeface="Georgia"/>
                <a:cs typeface="Georgia"/>
                <a:sym typeface="Georgia"/>
              </a:rPr>
              <a:t> (Markierung: -j)  ist der Fachausdruck für die Mehrzahl. Die Markierung des Plural erhalten Substantive (-o ⟶ -oj), Adjektive (-a ⟶ -aj) und einige Pronomen (zum Beispiel ĉiu ⟶ ĉiuj). In Esperanto: pluralo.</a:t>
            </a:r>
            <a:endParaRPr sz="1525">
              <a:solidFill>
                <a:srgbClr val="0000FF"/>
              </a:solidFill>
              <a:latin typeface="Georgia"/>
              <a:ea typeface="Georgia"/>
              <a:cs typeface="Georgia"/>
              <a:sym typeface="Georgia"/>
            </a:endParaRPr>
          </a:p>
          <a:p>
            <a:pPr indent="0" lvl="0" marL="0" rtl="0" algn="l">
              <a:lnSpc>
                <a:spcPct val="140000"/>
              </a:lnSpc>
              <a:spcBef>
                <a:spcPts val="1200"/>
              </a:spcBef>
              <a:spcAft>
                <a:spcPts val="1200"/>
              </a:spcAft>
              <a:buSzPts val="275"/>
              <a:buNone/>
            </a:pPr>
            <a:r>
              <a:t/>
            </a:r>
            <a:endParaRPr sz="1525">
              <a:solidFill>
                <a:srgbClr val="0000FF"/>
              </a:solidFill>
              <a:latin typeface="Georgia"/>
              <a:ea typeface="Georgia"/>
              <a:cs typeface="Georgia"/>
              <a:sym typeface="Georgia"/>
            </a:endParaRPr>
          </a:p>
        </p:txBody>
      </p:sp>
      <p:sp>
        <p:nvSpPr>
          <p:cNvPr id="178" name="Google Shape;178;p2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